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6"/>
  </p:notesMasterIdLst>
  <p:handoutMasterIdLst>
    <p:handoutMasterId r:id="rId57"/>
  </p:handoutMasterIdLst>
  <p:sldIdLst>
    <p:sldId id="256" r:id="rId2"/>
    <p:sldId id="257" r:id="rId3"/>
    <p:sldId id="289" r:id="rId4"/>
    <p:sldId id="290" r:id="rId5"/>
    <p:sldId id="338" r:id="rId6"/>
    <p:sldId id="288" r:id="rId7"/>
    <p:sldId id="259" r:id="rId8"/>
    <p:sldId id="293" r:id="rId9"/>
    <p:sldId id="320" r:id="rId10"/>
    <p:sldId id="262" r:id="rId11"/>
    <p:sldId id="321" r:id="rId12"/>
    <p:sldId id="265" r:id="rId13"/>
    <p:sldId id="322" r:id="rId14"/>
    <p:sldId id="266" r:id="rId15"/>
    <p:sldId id="268" r:id="rId16"/>
    <p:sldId id="323" r:id="rId17"/>
    <p:sldId id="297" r:id="rId18"/>
    <p:sldId id="324" r:id="rId19"/>
    <p:sldId id="325" r:id="rId20"/>
    <p:sldId id="326" r:id="rId21"/>
    <p:sldId id="269" r:id="rId22"/>
    <p:sldId id="327" r:id="rId23"/>
    <p:sldId id="270" r:id="rId24"/>
    <p:sldId id="300" r:id="rId25"/>
    <p:sldId id="302" r:id="rId26"/>
    <p:sldId id="303" r:id="rId27"/>
    <p:sldId id="328" r:id="rId28"/>
    <p:sldId id="304" r:id="rId29"/>
    <p:sldId id="329" r:id="rId30"/>
    <p:sldId id="330" r:id="rId31"/>
    <p:sldId id="306" r:id="rId32"/>
    <p:sldId id="308" r:id="rId33"/>
    <p:sldId id="331" r:id="rId34"/>
    <p:sldId id="310" r:id="rId35"/>
    <p:sldId id="279" r:id="rId36"/>
    <p:sldId id="311" r:id="rId37"/>
    <p:sldId id="312" r:id="rId38"/>
    <p:sldId id="280" r:id="rId39"/>
    <p:sldId id="332" r:id="rId40"/>
    <p:sldId id="333" r:id="rId41"/>
    <p:sldId id="334" r:id="rId42"/>
    <p:sldId id="339" r:id="rId43"/>
    <p:sldId id="340" r:id="rId44"/>
    <p:sldId id="335" r:id="rId45"/>
    <p:sldId id="314" r:id="rId46"/>
    <p:sldId id="315" r:id="rId47"/>
    <p:sldId id="336" r:id="rId48"/>
    <p:sldId id="316" r:id="rId49"/>
    <p:sldId id="317" r:id="rId50"/>
    <p:sldId id="318" r:id="rId51"/>
    <p:sldId id="337" r:id="rId52"/>
    <p:sldId id="319" r:id="rId53"/>
    <p:sldId id="341" r:id="rId54"/>
    <p:sldId id="342" r:id="rId5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8" autoAdjust="0"/>
    <p:restoredTop sz="94660"/>
  </p:normalViewPr>
  <p:slideViewPr>
    <p:cSldViewPr>
      <p:cViewPr>
        <p:scale>
          <a:sx n="105" d="100"/>
          <a:sy n="105" d="100"/>
        </p:scale>
        <p:origin x="-90" y="-3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4EF59033-CD19-4E30-AF32-379ACF9B3A0B}" type="datetimeFigureOut">
              <a:rPr lang="en-US" smtClean="0"/>
              <a:t>9/23/2015</a:t>
            </a:fld>
            <a:endParaRPr lang="en-US" dirty="0"/>
          </a:p>
        </p:txBody>
      </p:sp>
      <p:sp>
        <p:nvSpPr>
          <p:cNvPr id="4" name="Footer Placeholder 3"/>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D7DBDD81-9A56-4C52-ACB1-50DC1581DF4B}" type="slidenum">
              <a:rPr lang="en-US" smtClean="0"/>
              <a:t>‹#›</a:t>
            </a:fld>
            <a:endParaRPr lang="en-US" dirty="0"/>
          </a:p>
        </p:txBody>
      </p:sp>
    </p:spTree>
    <p:extLst>
      <p:ext uri="{BB962C8B-B14F-4D97-AF65-F5344CB8AC3E}">
        <p14:creationId xmlns:p14="http://schemas.microsoft.com/office/powerpoint/2010/main" val="30621040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2F841780-44BE-4139-8924-6FC5D2D6F385}" type="datetimeFigureOut">
              <a:rPr lang="en-US" smtClean="0"/>
              <a:t>9/23/2015</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4F8E9697-A4E4-4F58-8723-BDCF2C06EC32}" type="slidenum">
              <a:rPr lang="en-US" smtClean="0"/>
              <a:t>‹#›</a:t>
            </a:fld>
            <a:endParaRPr lang="en-US" dirty="0"/>
          </a:p>
        </p:txBody>
      </p:sp>
    </p:spTree>
    <p:extLst>
      <p:ext uri="{BB962C8B-B14F-4D97-AF65-F5344CB8AC3E}">
        <p14:creationId xmlns:p14="http://schemas.microsoft.com/office/powerpoint/2010/main" val="1873331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8E9697-A4E4-4F58-8723-BDCF2C06EC32}" type="slidenum">
              <a:rPr lang="en-US" smtClean="0"/>
              <a:t>32</a:t>
            </a:fld>
            <a:endParaRPr lang="en-US" dirty="0"/>
          </a:p>
        </p:txBody>
      </p:sp>
    </p:spTree>
    <p:extLst>
      <p:ext uri="{BB962C8B-B14F-4D97-AF65-F5344CB8AC3E}">
        <p14:creationId xmlns:p14="http://schemas.microsoft.com/office/powerpoint/2010/main" val="1224212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8E9697-A4E4-4F58-8723-BDCF2C06EC32}" type="slidenum">
              <a:rPr lang="en-US" smtClean="0"/>
              <a:t>33</a:t>
            </a:fld>
            <a:endParaRPr lang="en-US" dirty="0"/>
          </a:p>
        </p:txBody>
      </p:sp>
    </p:spTree>
    <p:extLst>
      <p:ext uri="{BB962C8B-B14F-4D97-AF65-F5344CB8AC3E}">
        <p14:creationId xmlns:p14="http://schemas.microsoft.com/office/powerpoint/2010/main" val="96893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38D83CAE-5DE0-4C16-B663-A9729BB57E02}" type="datetimeFigureOut">
              <a:rPr lang="en-US" smtClean="0"/>
              <a:pPr/>
              <a:t>9/23/2015</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AE1A94A-C07E-4B9B-86D8-FDBA99559E7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38D83CAE-5DE0-4C16-B663-A9729BB57E02}" type="datetimeFigureOut">
              <a:rPr lang="en-US" smtClean="0"/>
              <a:pPr/>
              <a:t>9/23/2015</a:t>
            </a:fld>
            <a:endParaRPr lang="en-US" dirty="0"/>
          </a:p>
        </p:txBody>
      </p:sp>
      <p:sp>
        <p:nvSpPr>
          <p:cNvPr id="27" name="Slide Number Placeholder 26"/>
          <p:cNvSpPr>
            <a:spLocks noGrp="1"/>
          </p:cNvSpPr>
          <p:nvPr>
            <p:ph type="sldNum" sz="quarter" idx="11"/>
          </p:nvPr>
        </p:nvSpPr>
        <p:spPr/>
        <p:txBody>
          <a:bodyPr rtlCol="0"/>
          <a:lstStyle/>
          <a:p>
            <a:fld id="{AAE1A94A-C07E-4B9B-86D8-FDBA99559E78}"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38D83CAE-5DE0-4C16-B663-A9729BB57E02}" type="datetimeFigureOut">
              <a:rPr lang="en-US" smtClean="0"/>
              <a:pPr/>
              <a:t>9/23/2015</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AAE1A94A-C07E-4B9B-86D8-FDBA99559E7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D83CAE-5DE0-4C16-B663-A9729BB57E02}" type="datetimeFigureOut">
              <a:rPr lang="en-US" smtClean="0"/>
              <a:pPr/>
              <a:t>9/23/2015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1A94A-C07E-4B9B-86D8-FDBA99559E7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8D83CAE-5DE0-4C16-B663-A9729BB57E02}" type="datetimeFigureOut">
              <a:rPr lang="en-US" smtClean="0"/>
              <a:pPr/>
              <a:t>9/23/2015</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AE1A94A-C07E-4B9B-86D8-FDBA99559E7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kterry@ihda.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traudt@ilhousing.or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8458200" cy="3262313"/>
          </a:xfrm>
        </p:spPr>
        <p:txBody>
          <a:bodyPr>
            <a:normAutofit fontScale="90000"/>
          </a:bodyPr>
          <a:lstStyle/>
          <a:p>
            <a:pPr algn="ctr"/>
            <a:r>
              <a:rPr lang="en-US" dirty="0" smtClean="0"/>
              <a:t>Summary of IHDA’s 2016-2017</a:t>
            </a:r>
            <a:br>
              <a:rPr lang="en-US" dirty="0" smtClean="0"/>
            </a:br>
            <a:r>
              <a:rPr lang="en-US" dirty="0" smtClean="0"/>
              <a:t>Draft QAP Changes</a:t>
            </a:r>
            <a:br>
              <a:rPr lang="en-US" dirty="0" smtClean="0"/>
            </a:br>
            <a:r>
              <a:rPr lang="en-US" dirty="0"/>
              <a:t/>
            </a:r>
            <a:br>
              <a:rPr lang="en-US" dirty="0"/>
            </a:br>
            <a:r>
              <a:rPr lang="en-US" sz="2700" dirty="0" smtClean="0"/>
              <a:t>IHC Networking Luncheon</a:t>
            </a:r>
            <a:br>
              <a:rPr lang="en-US" sz="2700" dirty="0" smtClean="0"/>
            </a:br>
            <a:r>
              <a:rPr lang="en-US" sz="2700" dirty="0" smtClean="0"/>
              <a:t>President Lincoln Hotel, Springfield, IL</a:t>
            </a:r>
            <a:br>
              <a:rPr lang="en-US" sz="2700" dirty="0" smtClean="0"/>
            </a:br>
            <a:r>
              <a:rPr lang="en-US" sz="2700" dirty="0" smtClean="0"/>
              <a:t>September 15, 2015</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Andrea Traudt Inouye</a:t>
            </a:r>
          </a:p>
          <a:p>
            <a:r>
              <a:rPr lang="en-US" dirty="0" smtClean="0"/>
              <a:t>Executive Director</a:t>
            </a:r>
          </a:p>
        </p:txBody>
      </p:sp>
      <p:pic>
        <p:nvPicPr>
          <p:cNvPr id="4" name="Picture 3" descr="IHC Logo_cropped.jpg"/>
          <p:cNvPicPr>
            <a:picLocks noChangeAspect="1"/>
          </p:cNvPicPr>
          <p:nvPr/>
        </p:nvPicPr>
        <p:blipFill>
          <a:blip r:embed="rId2" cstate="print"/>
          <a:stretch>
            <a:fillRect/>
          </a:stretch>
        </p:blipFill>
        <p:spPr>
          <a:xfrm>
            <a:off x="4267200" y="4419600"/>
            <a:ext cx="4267200" cy="2133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066800"/>
          </a:xfrm>
        </p:spPr>
        <p:txBody>
          <a:bodyPr>
            <a:normAutofit/>
          </a:bodyPr>
          <a:lstStyle/>
          <a:p>
            <a:pPr algn="ctr"/>
            <a:r>
              <a:rPr lang="en-US" dirty="0" smtClean="0"/>
              <a:t>VII) Application Process</a:t>
            </a:r>
            <a:endParaRPr lang="en-US" dirty="0"/>
          </a:p>
        </p:txBody>
      </p:sp>
      <p:sp>
        <p:nvSpPr>
          <p:cNvPr id="3" name="Content Placeholder 2"/>
          <p:cNvSpPr>
            <a:spLocks noGrp="1"/>
          </p:cNvSpPr>
          <p:nvPr>
            <p:ph idx="1"/>
          </p:nvPr>
        </p:nvSpPr>
        <p:spPr>
          <a:xfrm>
            <a:off x="457200" y="2057400"/>
            <a:ext cx="8229600" cy="4517136"/>
          </a:xfrm>
        </p:spPr>
        <p:txBody>
          <a:bodyPr>
            <a:normAutofit lnSpcReduction="10000"/>
          </a:bodyPr>
          <a:lstStyle/>
          <a:p>
            <a:r>
              <a:rPr lang="en-US" dirty="0" smtClean="0"/>
              <a:t>B) Waiver of 4% Feasibility (Page 25)</a:t>
            </a:r>
          </a:p>
          <a:p>
            <a:pPr lvl="1"/>
            <a:r>
              <a:rPr lang="en-US" dirty="0" smtClean="0"/>
              <a:t>Revised – “</a:t>
            </a:r>
            <a:r>
              <a:rPr lang="en-US" b="1" dirty="0" smtClean="0"/>
              <a:t>All </a:t>
            </a:r>
            <a:r>
              <a:rPr lang="en-US" dirty="0" smtClean="0"/>
              <a:t>Projects that have existing federal project-based rental assistance contract on 50% or more of the units are </a:t>
            </a:r>
            <a:r>
              <a:rPr lang="en-US" b="1" dirty="0" smtClean="0"/>
              <a:t>NOT</a:t>
            </a:r>
            <a:r>
              <a:rPr lang="en-US" dirty="0" smtClean="0"/>
              <a:t> eligible to apply for 9% Tax Credit </a:t>
            </a:r>
            <a:r>
              <a:rPr lang="en-US" b="1" dirty="0" smtClean="0"/>
              <a:t>unless</a:t>
            </a:r>
            <a:r>
              <a:rPr lang="en-US" dirty="0" smtClean="0"/>
              <a:t> a Waiver of 4% Feasibility is obtained.”</a:t>
            </a:r>
          </a:p>
          <a:p>
            <a:pPr lvl="2"/>
            <a:r>
              <a:rPr lang="en-US" dirty="0" smtClean="0"/>
              <a:t>Previously was only for “Acquisition/Rehabilitation” Projects, now is for all projects.</a:t>
            </a:r>
          </a:p>
          <a:p>
            <a:pPr lvl="1">
              <a:buNone/>
            </a:pPr>
            <a:endParaRPr lang="en-US" dirty="0" smtClean="0"/>
          </a:p>
          <a:p>
            <a:r>
              <a:rPr lang="en-US" dirty="0"/>
              <a:t>C</a:t>
            </a:r>
            <a:r>
              <a:rPr lang="en-US" dirty="0" smtClean="0"/>
              <a:t>) Application Checklist (Page 26)</a:t>
            </a:r>
          </a:p>
          <a:p>
            <a:pPr lvl="1"/>
            <a:r>
              <a:rPr lang="en-US" dirty="0" smtClean="0"/>
              <a:t>Revised – All 4% Projects are now one category</a:t>
            </a:r>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066800"/>
          </a:xfrm>
        </p:spPr>
        <p:txBody>
          <a:bodyPr>
            <a:normAutofit/>
          </a:bodyPr>
          <a:lstStyle/>
          <a:p>
            <a:pPr algn="ctr"/>
            <a:r>
              <a:rPr lang="en-US" dirty="0" smtClean="0"/>
              <a:t>VII) Application Process</a:t>
            </a:r>
            <a:endParaRPr lang="en-US" dirty="0"/>
          </a:p>
        </p:txBody>
      </p:sp>
      <p:sp>
        <p:nvSpPr>
          <p:cNvPr id="3" name="Content Placeholder 2"/>
          <p:cNvSpPr>
            <a:spLocks noGrp="1"/>
          </p:cNvSpPr>
          <p:nvPr>
            <p:ph idx="1"/>
          </p:nvPr>
        </p:nvSpPr>
        <p:spPr>
          <a:xfrm>
            <a:off x="457200" y="2057400"/>
            <a:ext cx="8229600" cy="4517136"/>
          </a:xfrm>
        </p:spPr>
        <p:txBody>
          <a:bodyPr>
            <a:normAutofit fontScale="92500" lnSpcReduction="10000"/>
          </a:bodyPr>
          <a:lstStyle/>
          <a:p>
            <a:r>
              <a:rPr lang="en-US" dirty="0"/>
              <a:t>D</a:t>
            </a:r>
            <a:r>
              <a:rPr lang="en-US" dirty="0" smtClean="0"/>
              <a:t>) Application Fees (Page 26)</a:t>
            </a:r>
          </a:p>
          <a:p>
            <a:pPr lvl="1"/>
            <a:r>
              <a:rPr lang="en-US" dirty="0" smtClean="0"/>
              <a:t>Revised language to clarify, content remains the same</a:t>
            </a:r>
          </a:p>
          <a:p>
            <a:pPr marL="411480" lvl="1" indent="0">
              <a:buNone/>
            </a:pPr>
            <a:endParaRPr lang="en-US" dirty="0" smtClean="0"/>
          </a:p>
          <a:p>
            <a:r>
              <a:rPr lang="en-US" dirty="0" smtClean="0"/>
              <a:t>E) Application Materials; 2) Electronic Application (Page 26)</a:t>
            </a:r>
          </a:p>
          <a:p>
            <a:pPr lvl="1"/>
            <a:r>
              <a:rPr lang="en-US" dirty="0" smtClean="0"/>
              <a:t>Added – and/or Excel format</a:t>
            </a:r>
          </a:p>
          <a:p>
            <a:pPr marL="411480" lvl="1" indent="0">
              <a:buNone/>
            </a:pPr>
            <a:endParaRPr lang="en-US" dirty="0" smtClean="0"/>
          </a:p>
          <a:p>
            <a:r>
              <a:rPr lang="en-US" dirty="0" smtClean="0"/>
              <a:t>F) Application Evaluation; 1) Completeness Review (Page 27)</a:t>
            </a:r>
          </a:p>
          <a:p>
            <a:pPr lvl="1"/>
            <a:r>
              <a:rPr lang="en-US" dirty="0" smtClean="0"/>
              <a:t>Revised language to clarify – 3 business days rather than 72 hours</a:t>
            </a:r>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862297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8382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a:bodyPr>
          <a:lstStyle/>
          <a:p>
            <a:r>
              <a:rPr lang="en-US" dirty="0" smtClean="0"/>
              <a:t>Revised language to remove (Page 39)–</a:t>
            </a:r>
          </a:p>
          <a:p>
            <a:pPr marL="411480" lvl="1" indent="0">
              <a:buNone/>
            </a:pPr>
            <a:endParaRPr lang="en-US" dirty="0" smtClean="0"/>
          </a:p>
          <a:p>
            <a:pPr lvl="1"/>
            <a:r>
              <a:rPr lang="en-US" dirty="0" smtClean="0"/>
              <a:t>“acquisition/rehabilitation” from description of 4% Feasibility Waiver – all projects with existing federal project-based rental assistance contract on 50% or more of the units must have a waiver to apply for 9% credits</a:t>
            </a:r>
          </a:p>
          <a:p>
            <a:pPr marL="109728" indent="0">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8382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fontScale="85000" lnSpcReduction="20000"/>
          </a:bodyPr>
          <a:lstStyle/>
          <a:p>
            <a:r>
              <a:rPr lang="en-US" dirty="0" smtClean="0"/>
              <a:t>A) Application Certification, Organizational Chart, and Identify of Interest Certification (Pages 39-40)</a:t>
            </a:r>
          </a:p>
          <a:p>
            <a:pPr marL="109728" indent="0">
              <a:buNone/>
            </a:pPr>
            <a:endParaRPr lang="en-US" dirty="0" smtClean="0"/>
          </a:p>
          <a:p>
            <a:pPr lvl="1"/>
            <a:r>
              <a:rPr lang="en-US" dirty="0" smtClean="0"/>
              <a:t>Heading Name Change</a:t>
            </a:r>
            <a:endParaRPr lang="en-US" dirty="0"/>
          </a:p>
          <a:p>
            <a:pPr marL="411480" lvl="1" indent="0">
              <a:buNone/>
            </a:pPr>
            <a:endParaRPr lang="en-US" dirty="0" smtClean="0"/>
          </a:p>
          <a:p>
            <a:pPr lvl="1"/>
            <a:r>
              <a:rPr lang="en-US" dirty="0" smtClean="0"/>
              <a:t>Added –</a:t>
            </a:r>
          </a:p>
          <a:p>
            <a:pPr lvl="2"/>
            <a:r>
              <a:rPr lang="en-US" dirty="0" smtClean="0"/>
              <a:t>The completed organization chart must include ALL entities within the proposed single purpose entity Owner. All entities appearing on the organizational chart must also submit Sponsor Development Experience Certification forms under Section N) below.</a:t>
            </a:r>
          </a:p>
          <a:p>
            <a:pPr marL="704088" lvl="2" indent="0">
              <a:buNone/>
            </a:pPr>
            <a:endParaRPr lang="en-US" dirty="0"/>
          </a:p>
          <a:p>
            <a:pPr lvl="2"/>
            <a:r>
              <a:rPr lang="en-US" dirty="0" smtClean="0"/>
              <a:t>The Identity of Interest Certification provides written certification as to whether or not an Identity of Interest exists in the Project.”</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319303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fontScale="77500" lnSpcReduction="20000"/>
          </a:bodyPr>
          <a:lstStyle/>
          <a:p>
            <a:r>
              <a:rPr lang="en-US" dirty="0" smtClean="0"/>
              <a:t>C) Local Support; a. Letter of Support (Page 41)</a:t>
            </a:r>
          </a:p>
          <a:p>
            <a:pPr lvl="1"/>
            <a:r>
              <a:rPr lang="en-US" dirty="0" smtClean="0"/>
              <a:t>Removed – language regarding the City of Chicago Ward Re-Map</a:t>
            </a:r>
          </a:p>
          <a:p>
            <a:endParaRPr lang="en-US" dirty="0" smtClean="0"/>
          </a:p>
          <a:p>
            <a:r>
              <a:rPr lang="en-US" dirty="0" smtClean="0"/>
              <a:t>D) Site Control, 4) (Page 41-42)</a:t>
            </a:r>
          </a:p>
          <a:p>
            <a:pPr lvl="1"/>
            <a:r>
              <a:rPr lang="en-US" dirty="0" smtClean="0"/>
              <a:t>Revised language to clarify that each Site on a multi-Site Project must have documented site control</a:t>
            </a:r>
          </a:p>
          <a:p>
            <a:pPr marL="411480" lvl="1" indent="0">
              <a:buNone/>
            </a:pPr>
            <a:endParaRPr lang="en-US" dirty="0" smtClean="0"/>
          </a:p>
          <a:p>
            <a:pPr lvl="1"/>
            <a:r>
              <a:rPr lang="en-US" dirty="0" smtClean="0"/>
              <a:t>Removed – specific alternative requirements for Abandoned/Foreclosed Sites</a:t>
            </a:r>
          </a:p>
          <a:p>
            <a:pPr marL="411480" lvl="1" indent="0">
              <a:buNone/>
            </a:pPr>
            <a:endParaRPr lang="en-US" dirty="0" smtClean="0"/>
          </a:p>
          <a:p>
            <a:pPr lvl="1"/>
            <a:r>
              <a:rPr lang="en-US" dirty="0" smtClean="0"/>
              <a:t>Added - </a:t>
            </a:r>
          </a:p>
          <a:p>
            <a:pPr lvl="2"/>
            <a:r>
              <a:rPr lang="en-US" dirty="0" smtClean="0"/>
              <a:t>“Applications that meet that Authority’s defined policy goals of rehabilitating Abandoned and Foreclosed Single Family Housing may be given latitude in how they evidence Site control at the time of Application.”</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fontScale="92500" lnSpcReduction="10000"/>
          </a:bodyPr>
          <a:lstStyle/>
          <a:p>
            <a:r>
              <a:rPr lang="en-US" dirty="0" smtClean="0"/>
              <a:t>I: Architectural Requirements, 1) Architectural Standards, Universal Design and Amenities Certification (Page 45)</a:t>
            </a:r>
          </a:p>
          <a:p>
            <a:pPr lvl="1"/>
            <a:r>
              <a:rPr lang="en-US" dirty="0" smtClean="0"/>
              <a:t>Revised Certification language – </a:t>
            </a:r>
          </a:p>
          <a:p>
            <a:pPr lvl="2"/>
            <a:r>
              <a:rPr lang="en-US" dirty="0" smtClean="0"/>
              <a:t>“The Application must include the Architectural Standards, Universal Design and Amenities Certification signed by a licensed architect acting as the Project’s Architect of Record. The Certification provides written confirmation of accessibility codes and Fair Housing Act requirements (if any) applicable to the Project. The Certification also provides written confirmation and identification of specific Project features which meet minimum code requirements.</a:t>
            </a:r>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a:bodyPr>
          <a:lstStyle/>
          <a:p>
            <a:r>
              <a:rPr lang="en-US" dirty="0" smtClean="0"/>
              <a:t>I: Architectural Requirements, 1) Architectural Standards, Universal Design and Amenities Certification; b) Universal Design (Page 46)</a:t>
            </a:r>
          </a:p>
          <a:p>
            <a:pPr marL="109728" indent="0">
              <a:buNone/>
            </a:pPr>
            <a:endParaRPr lang="en-US" dirty="0" smtClean="0"/>
          </a:p>
          <a:p>
            <a:pPr lvl="1"/>
            <a:r>
              <a:rPr lang="en-US" dirty="0" smtClean="0"/>
              <a:t>Revised – only Universal Design items as required by applicable accessibility codes, checklist points requirement eliminated</a:t>
            </a:r>
            <a:endParaRPr lang="en-US" dirty="0"/>
          </a:p>
          <a:p>
            <a:pPr lvl="1"/>
            <a:endParaRPr lang="en-US" dirty="0" smtClean="0"/>
          </a:p>
          <a:p>
            <a:pPr lvl="1"/>
            <a:endParaRPr lang="en-US" dirty="0" smtClean="0"/>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958106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fontScale="92500" lnSpcReduction="20000"/>
          </a:bodyPr>
          <a:lstStyle/>
          <a:p>
            <a:r>
              <a:rPr lang="en-US" dirty="0"/>
              <a:t>I: Architectural Requirements, 1) Architectural Standards, Universal Design and Amenities Certification; </a:t>
            </a:r>
            <a:r>
              <a:rPr lang="en-US" dirty="0" smtClean="0"/>
              <a:t>c) Amenities (Pages 46-48)</a:t>
            </a:r>
          </a:p>
          <a:p>
            <a:pPr lvl="1"/>
            <a:r>
              <a:rPr lang="en-US" dirty="0" smtClean="0"/>
              <a:t>Choose 5 – same as 2015</a:t>
            </a:r>
          </a:p>
          <a:p>
            <a:pPr marL="411480" lvl="1" indent="0">
              <a:buNone/>
            </a:pPr>
            <a:endParaRPr lang="en-US" dirty="0" smtClean="0"/>
          </a:p>
          <a:p>
            <a:pPr lvl="1"/>
            <a:r>
              <a:rPr lang="en-US" dirty="0" smtClean="0"/>
              <a:t>Added – “The Authority encourages creativity and dual function design and, therefore, it is possible for a single amenity to qualify as more than one option on the following list.”</a:t>
            </a:r>
          </a:p>
          <a:p>
            <a:pPr marL="411480" lvl="1" indent="0">
              <a:buNone/>
            </a:pPr>
            <a:endParaRPr lang="en-US" dirty="0" smtClean="0"/>
          </a:p>
          <a:p>
            <a:pPr lvl="1"/>
            <a:r>
              <a:rPr lang="en-US" dirty="0" smtClean="0"/>
              <a:t>Added – Categories for organization: i. Exterior Project Related Amenities; ii. Interior Project Related Amenities; iii. Project Unit Related Amenities</a:t>
            </a:r>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2057400"/>
            <a:ext cx="8229600" cy="4517136"/>
          </a:xfrm>
        </p:spPr>
        <p:txBody>
          <a:bodyPr>
            <a:normAutofit fontScale="92500" lnSpcReduction="20000"/>
          </a:bodyPr>
          <a:lstStyle/>
          <a:p>
            <a:r>
              <a:rPr lang="en-US" dirty="0"/>
              <a:t>I: Architectural Requirements, 1) Architectural Standards, Universal Design and Amenities Certification; </a:t>
            </a:r>
            <a:r>
              <a:rPr lang="en-US" dirty="0" smtClean="0"/>
              <a:t>c) Amenities (Pages 46-48)</a:t>
            </a:r>
          </a:p>
          <a:p>
            <a:pPr marL="109728" indent="0">
              <a:buNone/>
            </a:pPr>
            <a:endParaRPr lang="en-US" dirty="0" smtClean="0"/>
          </a:p>
          <a:p>
            <a:pPr lvl="1"/>
            <a:r>
              <a:rPr lang="en-US" dirty="0" smtClean="0"/>
              <a:t>No Amenities were removed</a:t>
            </a:r>
          </a:p>
          <a:p>
            <a:pPr marL="411480" lvl="1" indent="0">
              <a:buNone/>
            </a:pPr>
            <a:endParaRPr lang="en-US" dirty="0" smtClean="0"/>
          </a:p>
          <a:p>
            <a:pPr lvl="1"/>
            <a:r>
              <a:rPr lang="en-US" dirty="0" smtClean="0"/>
              <a:t>i. Exterior Project Related Amenities</a:t>
            </a:r>
          </a:p>
          <a:p>
            <a:pPr lvl="2"/>
            <a:r>
              <a:rPr lang="en-US" dirty="0" smtClean="0"/>
              <a:t>Added</a:t>
            </a:r>
          </a:p>
          <a:p>
            <a:pPr lvl="3"/>
            <a:r>
              <a:rPr lang="en-US" dirty="0" smtClean="0"/>
              <a:t>Outdoor entertainment space such as an outdoor theater and gazebo with available seating</a:t>
            </a:r>
          </a:p>
          <a:p>
            <a:pPr lvl="3"/>
            <a:r>
              <a:rPr lang="en-US" dirty="0" smtClean="0"/>
              <a:t>Looped walking paths or connected sidewalks throughout the entire Project</a:t>
            </a:r>
          </a:p>
          <a:p>
            <a:pPr lvl="3"/>
            <a:r>
              <a:rPr lang="en-US" dirty="0" smtClean="0"/>
              <a:t>Dedicated visitor parking in addition to code or Authority required parking total of at least 3 spaces or 5% of unit count, whichever is greater.</a:t>
            </a:r>
          </a:p>
          <a:p>
            <a:pPr marL="411480" lvl="1" indent="0">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298851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2057400"/>
            <a:ext cx="8686800" cy="4648200"/>
          </a:xfrm>
        </p:spPr>
        <p:txBody>
          <a:bodyPr>
            <a:normAutofit fontScale="70000" lnSpcReduction="20000"/>
          </a:bodyPr>
          <a:lstStyle/>
          <a:p>
            <a:r>
              <a:rPr lang="en-US" dirty="0"/>
              <a:t>I: Architectural Requirements, 1) Architectural Standards, Universal Design and Amenities Certification; </a:t>
            </a:r>
            <a:r>
              <a:rPr lang="en-US" dirty="0" smtClean="0"/>
              <a:t>c) Amenities (Pages 46-48)</a:t>
            </a:r>
          </a:p>
          <a:p>
            <a:pPr lvl="1"/>
            <a:r>
              <a:rPr lang="en-US" dirty="0" smtClean="0"/>
              <a:t>i. Interior Project Related Amenities</a:t>
            </a:r>
          </a:p>
          <a:p>
            <a:pPr lvl="1"/>
            <a:endParaRPr lang="en-US" dirty="0" smtClean="0"/>
          </a:p>
          <a:p>
            <a:pPr lvl="2"/>
            <a:r>
              <a:rPr lang="en-US" dirty="0" smtClean="0"/>
              <a:t>Reduced – computer rooms with 1 computer to every 15 units, changed from 1 computer to every 10 units in 2015</a:t>
            </a:r>
          </a:p>
          <a:p>
            <a:pPr marL="704088" lvl="2" indent="0">
              <a:buNone/>
            </a:pPr>
            <a:endParaRPr lang="en-US" dirty="0" smtClean="0"/>
          </a:p>
          <a:p>
            <a:pPr lvl="2"/>
            <a:r>
              <a:rPr lang="en-US" dirty="0" smtClean="0"/>
              <a:t>Revised – added and/or Recycling to Trash disposal chutes</a:t>
            </a:r>
          </a:p>
          <a:p>
            <a:pPr lvl="2"/>
            <a:endParaRPr lang="en-US" dirty="0" smtClean="0"/>
          </a:p>
          <a:p>
            <a:pPr lvl="2"/>
            <a:r>
              <a:rPr lang="en-US" dirty="0" smtClean="0"/>
              <a:t>Added - </a:t>
            </a:r>
          </a:p>
          <a:p>
            <a:pPr lvl="3"/>
            <a:r>
              <a:rPr lang="en-US" dirty="0" smtClean="0"/>
              <a:t>Green Roof with available seating or other community activity area available on the roof</a:t>
            </a:r>
          </a:p>
          <a:p>
            <a:pPr lvl="3"/>
            <a:r>
              <a:rPr lang="en-US" dirty="0" smtClean="0"/>
              <a:t>Dedicated recycling area within the Project</a:t>
            </a:r>
          </a:p>
          <a:p>
            <a:pPr lvl="3"/>
            <a:r>
              <a:rPr lang="en-US" dirty="0" smtClean="0"/>
              <a:t>Community room meeting Authority standards</a:t>
            </a:r>
          </a:p>
          <a:p>
            <a:pPr lvl="3"/>
            <a:r>
              <a:rPr lang="en-US" dirty="0" smtClean="0"/>
              <a:t>Community kitchen with counter seating</a:t>
            </a:r>
          </a:p>
          <a:p>
            <a:pPr lvl="3"/>
            <a:r>
              <a:rPr lang="en-US" dirty="0" smtClean="0"/>
              <a:t>Community TV room, theater or gaming room</a:t>
            </a:r>
          </a:p>
          <a:p>
            <a:pPr lvl="3"/>
            <a:r>
              <a:rPr lang="en-US" dirty="0" smtClean="0"/>
              <a:t>At least one additional common room in conjunction with a community room for an identified activities (i.e. billiards room, arts &amp; crafts room, game room, dining room, etc.)</a:t>
            </a:r>
          </a:p>
          <a:p>
            <a:pPr lvl="3"/>
            <a:r>
              <a:rPr lang="en-US" dirty="0" smtClean="0"/>
              <a:t>Dog walking area</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03992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91362"/>
            <a:ext cx="5715000" cy="1066800"/>
          </a:xfrm>
        </p:spPr>
        <p:txBody>
          <a:bodyPr/>
          <a:lstStyle/>
          <a:p>
            <a:pPr algn="ctr"/>
            <a:r>
              <a:rPr lang="en-US" dirty="0" smtClean="0"/>
              <a:t>IHDA Comment Process</a:t>
            </a:r>
            <a:endParaRPr lang="en-US" dirty="0"/>
          </a:p>
        </p:txBody>
      </p:sp>
      <p:sp>
        <p:nvSpPr>
          <p:cNvPr id="3" name="Content Placeholder 2"/>
          <p:cNvSpPr>
            <a:spLocks noGrp="1"/>
          </p:cNvSpPr>
          <p:nvPr>
            <p:ph idx="1"/>
          </p:nvPr>
        </p:nvSpPr>
        <p:spPr>
          <a:xfrm>
            <a:off x="304800" y="2058162"/>
            <a:ext cx="8610600" cy="4647438"/>
          </a:xfrm>
        </p:spPr>
        <p:txBody>
          <a:bodyPr>
            <a:normAutofit fontScale="62500" lnSpcReduction="20000"/>
          </a:bodyPr>
          <a:lstStyle/>
          <a:p>
            <a:r>
              <a:rPr lang="en-US" dirty="0" smtClean="0"/>
              <a:t>Comments on the 2016-2017 Draft QAP are due to the Illinois Housing Development Authority by October </a:t>
            </a:r>
            <a:r>
              <a:rPr lang="en-US" dirty="0"/>
              <a:t>2</a:t>
            </a:r>
            <a:r>
              <a:rPr lang="en-US" dirty="0" smtClean="0"/>
              <a:t>, 2015 at 5pm.</a:t>
            </a:r>
          </a:p>
          <a:p>
            <a:pPr marL="109728" indent="0">
              <a:buNone/>
            </a:pPr>
            <a:endParaRPr lang="en-US" dirty="0" smtClean="0"/>
          </a:p>
          <a:p>
            <a:r>
              <a:rPr lang="en-US" dirty="0" smtClean="0"/>
              <a:t>Written comments are to be directed to the following:</a:t>
            </a:r>
          </a:p>
          <a:p>
            <a:pPr marL="109728" indent="0" algn="ctr">
              <a:buNone/>
            </a:pPr>
            <a:r>
              <a:rPr lang="en-US" dirty="0"/>
              <a:t>Multifamily Finance Department </a:t>
            </a:r>
          </a:p>
          <a:p>
            <a:pPr marL="109728" indent="0" algn="ctr">
              <a:buNone/>
            </a:pPr>
            <a:r>
              <a:rPr lang="en-US" dirty="0"/>
              <a:t>Illinois Housing Development Authority </a:t>
            </a:r>
          </a:p>
          <a:p>
            <a:pPr marL="109728" indent="0" algn="ctr">
              <a:buNone/>
            </a:pPr>
            <a:r>
              <a:rPr lang="en-US" dirty="0"/>
              <a:t>401 N. Michigan Ave., Suite 700 </a:t>
            </a:r>
          </a:p>
          <a:p>
            <a:pPr marL="109728" indent="0" algn="ctr">
              <a:buNone/>
            </a:pPr>
            <a:r>
              <a:rPr lang="en-US" dirty="0"/>
              <a:t>Chicago, Illinois 60611 </a:t>
            </a:r>
          </a:p>
          <a:p>
            <a:pPr marL="109728" indent="0" algn="ctr">
              <a:buNone/>
            </a:pPr>
            <a:endParaRPr lang="en-US" dirty="0" smtClean="0"/>
          </a:p>
          <a:p>
            <a:r>
              <a:rPr lang="en-US" dirty="0" smtClean="0"/>
              <a:t>A Public Hearing for comments on the Plan will be held at the address above on Friday, September 18</a:t>
            </a:r>
            <a:r>
              <a:rPr lang="en-US" baseline="30000" dirty="0" smtClean="0"/>
              <a:t>th</a:t>
            </a:r>
            <a:r>
              <a:rPr lang="en-US" dirty="0" smtClean="0"/>
              <a:t> at 1:30pm. IHDA will provide feedback at the conclusion of the 30-day comment period.</a:t>
            </a:r>
          </a:p>
          <a:p>
            <a:pPr marL="109728" indent="0">
              <a:buNone/>
            </a:pPr>
            <a:endParaRPr lang="en-US" dirty="0" smtClean="0"/>
          </a:p>
          <a:p>
            <a:r>
              <a:rPr lang="en-US" dirty="0" smtClean="0"/>
              <a:t>Contact Kathy Terry at 312-836-7403 or </a:t>
            </a:r>
            <a:r>
              <a:rPr lang="en-US" dirty="0" smtClean="0">
                <a:hlinkClick r:id="rId2"/>
              </a:rPr>
              <a:t>kterry@ihda.org</a:t>
            </a:r>
            <a:r>
              <a:rPr lang="en-US" dirty="0" smtClean="0"/>
              <a:t> to RSVP. You must RSVP and bring a photo id to be admitted to the building</a:t>
            </a:r>
          </a:p>
          <a:p>
            <a:endParaRPr lang="en-US" dirty="0" smtClean="0"/>
          </a:p>
          <a:p>
            <a:r>
              <a:rPr lang="en-US" dirty="0"/>
              <a:t>IHDA </a:t>
            </a:r>
            <a:r>
              <a:rPr lang="en-US" dirty="0" smtClean="0"/>
              <a:t>will host 2 </a:t>
            </a:r>
            <a:r>
              <a:rPr lang="en-US" dirty="0"/>
              <a:t>QAP Workshops after the close of the public comment period in October. Dates and times should be available shortly.</a:t>
            </a:r>
          </a:p>
          <a:p>
            <a:endParaRPr lang="en-US" dirty="0"/>
          </a:p>
          <a:p>
            <a:endParaRPr lang="en-US" dirty="0" smtClean="0"/>
          </a:p>
        </p:txBody>
      </p:sp>
      <p:pic>
        <p:nvPicPr>
          <p:cNvPr id="4" name="Picture 3" descr="IHC Logo_cropped.jpg"/>
          <p:cNvPicPr>
            <a:picLocks noChangeAspect="1"/>
          </p:cNvPicPr>
          <p:nvPr/>
        </p:nvPicPr>
        <p:blipFill>
          <a:blip r:embed="rId3" cstate="print"/>
          <a:stretch>
            <a:fillRect/>
          </a:stretch>
        </p:blipFill>
        <p:spPr>
          <a:xfrm>
            <a:off x="0" y="457200"/>
            <a:ext cx="2819400" cy="14097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144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2057400"/>
            <a:ext cx="8686800" cy="4648200"/>
          </a:xfrm>
        </p:spPr>
        <p:txBody>
          <a:bodyPr>
            <a:normAutofit fontScale="92500" lnSpcReduction="20000"/>
          </a:bodyPr>
          <a:lstStyle/>
          <a:p>
            <a:r>
              <a:rPr lang="en-US" dirty="0"/>
              <a:t>I: Architectural Requirements, 1) Architectural Standards, Universal Design and Amenities Certification; </a:t>
            </a:r>
            <a:r>
              <a:rPr lang="en-US" dirty="0" smtClean="0"/>
              <a:t>c) Amenities (Pages 46-48)</a:t>
            </a:r>
          </a:p>
          <a:p>
            <a:pPr lvl="1"/>
            <a:r>
              <a:rPr lang="en-US" dirty="0" smtClean="0"/>
              <a:t>i. Project Unit Related Amenities</a:t>
            </a:r>
          </a:p>
          <a:p>
            <a:pPr marL="704088" lvl="2" indent="0">
              <a:buNone/>
            </a:pPr>
            <a:endParaRPr lang="en-US" dirty="0" smtClean="0"/>
          </a:p>
          <a:p>
            <a:pPr lvl="2"/>
            <a:r>
              <a:rPr lang="en-US" dirty="0" smtClean="0"/>
              <a:t>Revised – Non-smoking units now must be Entire Project</a:t>
            </a:r>
          </a:p>
          <a:p>
            <a:pPr lvl="2"/>
            <a:endParaRPr lang="en-US" dirty="0" smtClean="0"/>
          </a:p>
          <a:p>
            <a:pPr lvl="2"/>
            <a:r>
              <a:rPr lang="en-US" dirty="0" smtClean="0"/>
              <a:t>Added - </a:t>
            </a:r>
          </a:p>
          <a:p>
            <a:pPr lvl="3"/>
            <a:r>
              <a:rPr lang="en-US" dirty="0" smtClean="0"/>
              <a:t>Free internet access in each unit</a:t>
            </a:r>
          </a:p>
          <a:p>
            <a:pPr lvl="3"/>
            <a:r>
              <a:rPr lang="en-US" dirty="0" smtClean="0"/>
              <a:t>Free cable or satellite television service in each unit</a:t>
            </a:r>
          </a:p>
          <a:p>
            <a:pPr lvl="3"/>
            <a:r>
              <a:rPr lang="en-US" dirty="0" smtClean="0"/>
              <a:t>Walk-in closets available in at least one bedroom of every unit (including studio/efficiency units)</a:t>
            </a:r>
          </a:p>
          <a:p>
            <a:pPr lvl="3"/>
            <a:r>
              <a:rPr lang="en-US" dirty="0" smtClean="0"/>
              <a:t>Facility wide security camera system</a:t>
            </a:r>
          </a:p>
          <a:p>
            <a:pPr lvl="3"/>
            <a:r>
              <a:rPr lang="en-US" dirty="0" smtClean="0"/>
              <a:t>9’-0” ceilings in all units</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05489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1905000"/>
            <a:ext cx="8229600" cy="4800600"/>
          </a:xfrm>
        </p:spPr>
        <p:txBody>
          <a:bodyPr>
            <a:normAutofit fontScale="92500" lnSpcReduction="20000"/>
          </a:bodyPr>
          <a:lstStyle/>
          <a:p>
            <a:r>
              <a:rPr lang="en-US" dirty="0" smtClean="0"/>
              <a:t>I) Architectural Requirements, 4) Preliminary Architectural Plans and Specifications (Page 48)</a:t>
            </a:r>
          </a:p>
          <a:p>
            <a:pPr marL="411480" lvl="1" indent="0">
              <a:buNone/>
            </a:pPr>
            <a:endParaRPr lang="en-US" dirty="0" smtClean="0"/>
          </a:p>
          <a:p>
            <a:pPr lvl="1"/>
            <a:r>
              <a:rPr lang="en-US" dirty="0" smtClean="0"/>
              <a:t>Revised language –</a:t>
            </a:r>
          </a:p>
          <a:p>
            <a:pPr lvl="2"/>
            <a:r>
              <a:rPr lang="en-US" dirty="0" smtClean="0"/>
              <a:t>“Exterior elevations for all building types with material notations matching those defined within the scoping documents discussed below.”</a:t>
            </a:r>
          </a:p>
          <a:p>
            <a:pPr marL="411480" lvl="1" indent="0">
              <a:buNone/>
            </a:pPr>
            <a:endParaRPr lang="en-US" dirty="0" smtClean="0"/>
          </a:p>
          <a:p>
            <a:pPr lvl="1"/>
            <a:r>
              <a:rPr lang="en-US" dirty="0" smtClean="0"/>
              <a:t>Revised language –</a:t>
            </a:r>
          </a:p>
          <a:p>
            <a:pPr lvl="2"/>
            <a:r>
              <a:rPr lang="en-US" dirty="0" smtClean="0"/>
              <a:t>Specific HVAC requirement included in Project Scope document</a:t>
            </a:r>
          </a:p>
          <a:p>
            <a:pPr lvl="2"/>
            <a:endParaRPr lang="en-US" dirty="0" smtClean="0"/>
          </a:p>
          <a:p>
            <a:pPr lvl="1"/>
            <a:r>
              <a:rPr lang="en-US" dirty="0" smtClean="0"/>
              <a:t>Added – </a:t>
            </a:r>
          </a:p>
          <a:p>
            <a:pPr lvl="2"/>
            <a:r>
              <a:rPr lang="en-US" dirty="0" smtClean="0"/>
              <a:t>“Certification of Project Scope, signed by the Architect and Sponsor.”</a:t>
            </a:r>
          </a:p>
          <a:p>
            <a:pPr lvl="1">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152400" y="1905000"/>
            <a:ext cx="8686800" cy="4800600"/>
          </a:xfrm>
        </p:spPr>
        <p:txBody>
          <a:bodyPr>
            <a:normAutofit fontScale="77500" lnSpcReduction="20000"/>
          </a:bodyPr>
          <a:lstStyle/>
          <a:p>
            <a:r>
              <a:rPr lang="en-US" dirty="0" smtClean="0"/>
              <a:t>I) Architectural Requirements, 4) Preliminary Architectural Plans and Specifications (Page 48)</a:t>
            </a:r>
          </a:p>
          <a:p>
            <a:pPr lvl="1"/>
            <a:r>
              <a:rPr lang="en-US" dirty="0" smtClean="0"/>
              <a:t>Added – </a:t>
            </a:r>
          </a:p>
          <a:p>
            <a:pPr lvl="2"/>
            <a:r>
              <a:rPr lang="en-US" dirty="0" smtClean="0"/>
              <a:t>“The Certification of Project Scope must include a written description of the full project scope. Items to be included, but not limited to, in the this document are:</a:t>
            </a:r>
          </a:p>
          <a:p>
            <a:pPr lvl="3"/>
            <a:r>
              <a:rPr lang="en-US" dirty="0" smtClean="0"/>
              <a:t>Outline specifications indicating all materials selected and/or defined performance criteria (i.e. windows, doors, hardware, drywall, exterior materials, floor and wall finishes, etc.)</a:t>
            </a:r>
          </a:p>
          <a:p>
            <a:pPr lvl="3"/>
            <a:r>
              <a:rPr lang="en-US" dirty="0" smtClean="0"/>
              <a:t>Definition of structural systems to be modified/installed as part of the Project;</a:t>
            </a:r>
          </a:p>
          <a:p>
            <a:pPr lvl="3"/>
            <a:r>
              <a:rPr lang="en-US" dirty="0" smtClean="0"/>
              <a:t>Programmatic description of the proposed furniture, fixtures, and equipment items;</a:t>
            </a:r>
          </a:p>
          <a:p>
            <a:pPr lvl="3"/>
            <a:r>
              <a:rPr lang="en-US" dirty="0" smtClean="0"/>
              <a:t>Definition of the Project’s sustainability strategy in the form of a certification checklist, energy model or detailed description of elements provided and their expected impact consistent with the level of points requested in the Application;</a:t>
            </a:r>
          </a:p>
          <a:p>
            <a:pPr lvl="3"/>
            <a:r>
              <a:rPr lang="en-US" dirty="0" smtClean="0"/>
              <a:t>Written description of HVAC system to be installed; and</a:t>
            </a:r>
          </a:p>
          <a:p>
            <a:pPr lvl="3"/>
            <a:r>
              <a:rPr lang="en-US" dirty="0" smtClean="0"/>
              <a:t>Definition of any/all other unique scoping items included in the Project.”</a:t>
            </a:r>
          </a:p>
          <a:p>
            <a:pPr lvl="1">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372856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457200" y="1905000"/>
            <a:ext cx="8229600" cy="4953000"/>
          </a:xfrm>
        </p:spPr>
        <p:txBody>
          <a:bodyPr>
            <a:normAutofit/>
          </a:bodyPr>
          <a:lstStyle/>
          <a:p>
            <a:r>
              <a:rPr lang="en-US" dirty="0" smtClean="0"/>
              <a:t>L) Relocation (Page 50)</a:t>
            </a:r>
          </a:p>
          <a:p>
            <a:pPr lvl="1"/>
            <a:r>
              <a:rPr lang="en-US" dirty="0" smtClean="0"/>
              <a:t>Added – “The Authority highly recommends that Projects that include relocation consult with a tax attorney before including relocation expenses in basis.”</a:t>
            </a:r>
          </a:p>
          <a:p>
            <a:pPr lvl="1"/>
            <a:endParaRPr lang="en-US" dirty="0"/>
          </a:p>
          <a:p>
            <a:r>
              <a:rPr lang="en-US" dirty="0" smtClean="0"/>
              <a:t>M) Site and Market Study (Page 50)</a:t>
            </a:r>
          </a:p>
          <a:p>
            <a:pPr lvl="1"/>
            <a:r>
              <a:rPr lang="en-US" dirty="0" smtClean="0"/>
              <a:t>Remove –redundant language emphasizing that missing requirements may cause a failure of the mandatory review</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lnSpcReduction="10000"/>
          </a:bodyPr>
          <a:lstStyle/>
          <a:p>
            <a:r>
              <a:rPr lang="en-US" dirty="0" smtClean="0"/>
              <a:t>O) Financial Feasibility, 1) Sources, d) Evidence of Project Financing (Page 55)</a:t>
            </a:r>
          </a:p>
          <a:p>
            <a:pPr lvl="1"/>
            <a:r>
              <a:rPr lang="en-US" dirty="0" smtClean="0"/>
              <a:t>Moved to top of section – “Neither a written request for Authority debt financing nor an Allocation of Tax Credits shall imply any award or future award by the Authority of an debt financing.”</a:t>
            </a:r>
          </a:p>
          <a:p>
            <a:pPr marL="411480" lvl="1" indent="0">
              <a:buNone/>
            </a:pPr>
            <a:endParaRPr lang="en-US" dirty="0" smtClean="0"/>
          </a:p>
          <a:p>
            <a:r>
              <a:rPr lang="en-US" dirty="0"/>
              <a:t>O) Financial Feasibility, 1) Sources, d) Evidence of Project Financing, </a:t>
            </a:r>
            <a:r>
              <a:rPr lang="en-US" dirty="0" err="1"/>
              <a:t>i</a:t>
            </a:r>
            <a:r>
              <a:rPr lang="en-US" dirty="0"/>
              <a:t>) Authority Debt Sources with Market Interest Rates (Page 55)</a:t>
            </a:r>
          </a:p>
          <a:p>
            <a:pPr lvl="1"/>
            <a:r>
              <a:rPr lang="en-US" dirty="0"/>
              <a:t>Revised application deadline from to 45 days from 30 days prior to Application due date </a:t>
            </a:r>
          </a:p>
          <a:p>
            <a:pPr lvl="1"/>
            <a:endParaRPr lang="en-US" dirty="0" smtClean="0"/>
          </a:p>
          <a:p>
            <a:pPr lvl="1">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fontScale="70000" lnSpcReduction="20000"/>
          </a:bodyPr>
          <a:lstStyle/>
          <a:p>
            <a:pPr lvl="1">
              <a:buNone/>
            </a:pPr>
            <a:endParaRPr lang="en-US" dirty="0" smtClean="0"/>
          </a:p>
          <a:p>
            <a:r>
              <a:rPr lang="en-US" dirty="0" smtClean="0"/>
              <a:t>O) Financial Feasibility, 1) Sources, d) Evidence of Project Financing, i) Authority Debt Sources with below Market Interest Rates (Page 55)</a:t>
            </a:r>
          </a:p>
          <a:p>
            <a:pPr marL="411480" lvl="1" indent="0">
              <a:buNone/>
            </a:pPr>
            <a:r>
              <a:rPr lang="en-US" dirty="0" smtClean="0"/>
              <a:t>Added – </a:t>
            </a:r>
          </a:p>
          <a:p>
            <a:pPr lvl="1"/>
            <a:r>
              <a:rPr lang="en-US" dirty="0" smtClean="0"/>
              <a:t>“The top scoring deals in each of the geographic Set-Asides will have priority access to Authority resources available at that time.”</a:t>
            </a:r>
          </a:p>
          <a:p>
            <a:pPr lvl="1"/>
            <a:endParaRPr lang="en-US" dirty="0" smtClean="0"/>
          </a:p>
          <a:p>
            <a:pPr lvl="1"/>
            <a:r>
              <a:rPr lang="en-US" dirty="0" smtClean="0"/>
              <a:t>“The Authority reserves the right to limit the amount of Authority Debt Sources with below Market Interest Rates by Set-Asides as follows:</a:t>
            </a:r>
          </a:p>
          <a:p>
            <a:pPr marL="411480" lvl="1" indent="0">
              <a:buNone/>
            </a:pPr>
            <a:endParaRPr lang="en-US" dirty="0" smtClean="0"/>
          </a:p>
          <a:p>
            <a:pPr lvl="2"/>
            <a:r>
              <a:rPr lang="en-US" dirty="0" smtClean="0"/>
              <a:t>AHPPA and Non-Metro Set-Asides: Project may apply for up to 20% of total development cost capped at a maximum request of $2 million.</a:t>
            </a:r>
          </a:p>
          <a:p>
            <a:pPr lvl="2"/>
            <a:r>
              <a:rPr lang="en-US" dirty="0" smtClean="0"/>
              <a:t>City of Chicago, Chicago Metro and Other Metro Set-Asides: Projects may apply for up to 10% of total development cost capped at a maximum request of $1 million.”</a:t>
            </a:r>
          </a:p>
          <a:p>
            <a:pPr lvl="2"/>
            <a:endParaRPr lang="en-US" dirty="0" smtClean="0"/>
          </a:p>
          <a:p>
            <a:pPr lvl="1"/>
            <a:r>
              <a:rPr lang="en-US" dirty="0" smtClean="0"/>
              <a:t>“Applications for IAHTC are not subject to the limits set forth above. Applications are subject to the maximum Authority loan limits above. Failure to adhere to these limits will result in a Project that is not financially feasible as defined in the QAP”</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a:bodyPr>
          <a:lstStyle/>
          <a:p>
            <a:r>
              <a:rPr lang="en-US" dirty="0" smtClean="0"/>
              <a:t>O) Financial Feasibility, 1) Uses, b)Grand Total Hard Cost Limits (Page 57)</a:t>
            </a:r>
          </a:p>
          <a:p>
            <a:pPr lvl="1"/>
            <a:r>
              <a:rPr lang="en-US" dirty="0" smtClean="0"/>
              <a:t>Actual dollar amounts no longer listed in the QAP – “The hard cost limit by bedroom type can be found on the Authority website.”</a:t>
            </a:r>
          </a:p>
          <a:p>
            <a:pPr lvl="1"/>
            <a:r>
              <a:rPr lang="en-US" dirty="0" smtClean="0"/>
              <a:t>Added –</a:t>
            </a:r>
          </a:p>
          <a:p>
            <a:pPr lvl="2"/>
            <a:r>
              <a:rPr lang="en-US" dirty="0" smtClean="0"/>
              <a:t>“The following lists are examples of acceptable and non-acceptable waiver items. These lists are not meant to be exhaustive and shall not limit the Authority’s discretion on hard cost waiver determinations in any way.”</a:t>
            </a:r>
          </a:p>
          <a:p>
            <a:pPr lvl="1"/>
            <a:endParaRPr lang="en-US" dirty="0" smtClean="0"/>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fontScale="92500" lnSpcReduction="20000"/>
          </a:bodyPr>
          <a:lstStyle/>
          <a:p>
            <a:r>
              <a:rPr lang="en-US" dirty="0" smtClean="0"/>
              <a:t>O) Financial Feasibility, 2) Uses, b)Grand Total Hard Cost Limits (Page 57)</a:t>
            </a:r>
          </a:p>
          <a:p>
            <a:pPr lvl="1"/>
            <a:r>
              <a:rPr lang="en-US" dirty="0" smtClean="0"/>
              <a:t>Added – “Acceptable waiver items:</a:t>
            </a:r>
          </a:p>
          <a:p>
            <a:pPr lvl="2"/>
            <a:r>
              <a:rPr lang="en-US" dirty="0" smtClean="0"/>
              <a:t>Unusually high municipal impact fees</a:t>
            </a:r>
          </a:p>
          <a:p>
            <a:pPr lvl="2"/>
            <a:r>
              <a:rPr lang="en-US" dirty="0" smtClean="0"/>
              <a:t>Municipal building codes which are significantly more stringent that those of the Authority</a:t>
            </a:r>
          </a:p>
          <a:p>
            <a:pPr lvl="2"/>
            <a:r>
              <a:rPr lang="en-US" dirty="0" smtClean="0"/>
              <a:t>Historical rehabilitation (When a non-Authority source such as Historic Tax Credits is evidenced in the financing)”</a:t>
            </a:r>
          </a:p>
          <a:p>
            <a:pPr marL="704088" lvl="2" indent="0">
              <a:buNone/>
            </a:pPr>
            <a:endParaRPr lang="en-US" dirty="0" smtClean="0"/>
          </a:p>
          <a:p>
            <a:pPr lvl="1"/>
            <a:r>
              <a:rPr lang="en-US" dirty="0" smtClean="0"/>
              <a:t>Added – “Unacceptable waiver items:</a:t>
            </a:r>
          </a:p>
          <a:p>
            <a:pPr lvl="2"/>
            <a:r>
              <a:rPr lang="en-US" dirty="0" smtClean="0"/>
              <a:t>Wage standards</a:t>
            </a:r>
          </a:p>
          <a:p>
            <a:pPr lvl="2"/>
            <a:r>
              <a:rPr lang="en-US" dirty="0" smtClean="0"/>
              <a:t>Accessibility standards which are mandatory or for which the project has scored points.</a:t>
            </a:r>
          </a:p>
          <a:p>
            <a:pPr lvl="2"/>
            <a:r>
              <a:rPr lang="en-US" dirty="0" smtClean="0"/>
              <a:t>Green building standards which are mandatory or for which the project has scored point.”</a:t>
            </a:r>
          </a:p>
          <a:p>
            <a:pPr lvl="1"/>
            <a:endParaRPr lang="en-US" dirty="0" smtClean="0"/>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902041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a:bodyPr>
          <a:lstStyle/>
          <a:p>
            <a:r>
              <a:rPr lang="en-US" dirty="0" smtClean="0"/>
              <a:t>O) Financial Feasibility, 2) Uses, f) Developer Fee (Page 58)</a:t>
            </a:r>
          </a:p>
          <a:p>
            <a:pPr lvl="1"/>
            <a:r>
              <a:rPr lang="en-US" dirty="0" smtClean="0"/>
              <a:t>Added – </a:t>
            </a:r>
          </a:p>
          <a:p>
            <a:pPr lvl="2"/>
            <a:r>
              <a:rPr lang="en-US" dirty="0" smtClean="0"/>
              <a:t>“A base developer fee shall be calculated at the percentages listed below on the Fee Based Cost. Fee Based Costs are the total developer costs net of total developer fee, reserves, and syndication costs as calculated by the Common Application. The base developer fee may be reduced due to identity of interest criteria as noted below; or increased due to Project’s adherence to certain policy objectives listed below.</a:t>
            </a:r>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fontScale="92500"/>
          </a:bodyPr>
          <a:lstStyle/>
          <a:p>
            <a:r>
              <a:rPr lang="en-US" dirty="0" smtClean="0"/>
              <a:t>O) Financial Feasibility, 2) Uses, f) Developer Fee; iii. Base Developer Fee (Page 59)</a:t>
            </a:r>
          </a:p>
          <a:p>
            <a:pPr lvl="1"/>
            <a:r>
              <a:rPr lang="en-US" dirty="0" smtClean="0"/>
              <a:t>Revised – replaced 12% Developer Fee caps with:</a:t>
            </a:r>
          </a:p>
          <a:p>
            <a:pPr lvl="2"/>
            <a:r>
              <a:rPr lang="en-US" dirty="0" smtClean="0"/>
              <a:t>A Project’s base developer fee shall be calculated as follows:</a:t>
            </a:r>
          </a:p>
          <a:p>
            <a:pPr lvl="3"/>
            <a:r>
              <a:rPr lang="en-US" dirty="0" smtClean="0"/>
              <a:t>5% of project acquisition; </a:t>
            </a:r>
            <a:r>
              <a:rPr lang="en-US" b="1" dirty="0" smtClean="0"/>
              <a:t>Plus</a:t>
            </a:r>
          </a:p>
          <a:p>
            <a:pPr lvl="3"/>
            <a:r>
              <a:rPr lang="en-US" dirty="0" smtClean="0"/>
              <a:t>15% of first $5 million of Fee Based Costs; </a:t>
            </a:r>
            <a:r>
              <a:rPr lang="en-US" b="1" dirty="0" smtClean="0"/>
              <a:t>Plus</a:t>
            </a:r>
          </a:p>
          <a:p>
            <a:pPr lvl="3"/>
            <a:r>
              <a:rPr lang="en-US" dirty="0" smtClean="0"/>
              <a:t>12.5% of Fee Based Costs between $5 million and $10 million; </a:t>
            </a:r>
            <a:r>
              <a:rPr lang="en-US" b="1" dirty="0" smtClean="0"/>
              <a:t>Plus</a:t>
            </a:r>
          </a:p>
          <a:p>
            <a:pPr lvl="3"/>
            <a:r>
              <a:rPr lang="en-US" dirty="0" smtClean="0"/>
              <a:t>10% of Fee Based Costs in excess of $10 million</a:t>
            </a:r>
          </a:p>
          <a:p>
            <a:pPr marL="978408" lvl="3" indent="0">
              <a:buNone/>
            </a:pPr>
            <a:endParaRPr lang="en-US" dirty="0" smtClean="0"/>
          </a:p>
          <a:p>
            <a:pPr lvl="1"/>
            <a:r>
              <a:rPr lang="en-US" dirty="0" smtClean="0"/>
              <a:t>Overall Developer Fee cap remains the lesser or $2 million or the Base Developer Fee as described above, if receiving soft funds from the Authority</a:t>
            </a:r>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600525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91362"/>
            <a:ext cx="5715000" cy="1066800"/>
          </a:xfrm>
        </p:spPr>
        <p:txBody>
          <a:bodyPr/>
          <a:lstStyle/>
          <a:p>
            <a:pPr algn="ctr"/>
            <a:r>
              <a:rPr lang="en-US" dirty="0" smtClean="0"/>
              <a:t>IHC Response Process</a:t>
            </a:r>
            <a:endParaRPr lang="en-US" dirty="0"/>
          </a:p>
        </p:txBody>
      </p:sp>
      <p:sp>
        <p:nvSpPr>
          <p:cNvPr id="3" name="Content Placeholder 2"/>
          <p:cNvSpPr>
            <a:spLocks noGrp="1"/>
          </p:cNvSpPr>
          <p:nvPr>
            <p:ph idx="1"/>
          </p:nvPr>
        </p:nvSpPr>
        <p:spPr>
          <a:xfrm>
            <a:off x="457200" y="2249424"/>
            <a:ext cx="8229600" cy="4379976"/>
          </a:xfrm>
        </p:spPr>
        <p:txBody>
          <a:bodyPr>
            <a:normAutofit fontScale="77500" lnSpcReduction="20000"/>
          </a:bodyPr>
          <a:lstStyle/>
          <a:p>
            <a:r>
              <a:rPr lang="en-US" dirty="0" smtClean="0"/>
              <a:t>The Illinois Housing Council (IHC) will be collecting feedback from IHC members at both the September 15</a:t>
            </a:r>
            <a:r>
              <a:rPr lang="en-US" baseline="30000" dirty="0" smtClean="0"/>
              <a:t>th</a:t>
            </a:r>
            <a:r>
              <a:rPr lang="en-US" dirty="0" smtClean="0"/>
              <a:t> and 30</a:t>
            </a:r>
            <a:r>
              <a:rPr lang="en-US" baseline="30000" dirty="0" smtClean="0"/>
              <a:t>th</a:t>
            </a:r>
            <a:r>
              <a:rPr lang="en-US" dirty="0" smtClean="0"/>
              <a:t>  Networking Events.</a:t>
            </a:r>
          </a:p>
          <a:p>
            <a:endParaRPr lang="en-US" dirty="0" smtClean="0"/>
          </a:p>
          <a:p>
            <a:r>
              <a:rPr lang="en-US" dirty="0" smtClean="0"/>
              <a:t>IHC Members can also submit feedback directly to Andrea Traudt Inouye at </a:t>
            </a:r>
            <a:r>
              <a:rPr lang="en-US" dirty="0" smtClean="0">
                <a:hlinkClick r:id="rId2"/>
              </a:rPr>
              <a:t>atraudt@ilhousing.org</a:t>
            </a:r>
            <a:r>
              <a:rPr lang="en-US" dirty="0" smtClean="0"/>
              <a:t> by September 30</a:t>
            </a:r>
            <a:r>
              <a:rPr lang="en-US" baseline="30000" dirty="0" smtClean="0"/>
              <a:t>th</a:t>
            </a:r>
            <a:r>
              <a:rPr lang="en-US" dirty="0" smtClean="0"/>
              <a:t> to be considered as a part of IHC’s response.</a:t>
            </a:r>
          </a:p>
          <a:p>
            <a:endParaRPr lang="en-US" dirty="0" smtClean="0"/>
          </a:p>
          <a:p>
            <a:r>
              <a:rPr lang="en-US" dirty="0" smtClean="0"/>
              <a:t>IHC will compose a response to submit to IHDA. Many years, a subset of IHC Downstate Members also compose a joint response.</a:t>
            </a:r>
          </a:p>
          <a:p>
            <a:endParaRPr lang="en-US" dirty="0" smtClean="0"/>
          </a:p>
          <a:p>
            <a:r>
              <a:rPr lang="en-US" dirty="0" smtClean="0"/>
              <a:t>IHC members are encouraged to provide feedback for the IHC response AND to submit their own individual response to IHDA.</a:t>
            </a:r>
          </a:p>
        </p:txBody>
      </p:sp>
      <p:pic>
        <p:nvPicPr>
          <p:cNvPr id="4" name="Picture 3" descr="IHC Logo_cropped.jpg"/>
          <p:cNvPicPr>
            <a:picLocks noChangeAspect="1"/>
          </p:cNvPicPr>
          <p:nvPr/>
        </p:nvPicPr>
        <p:blipFill>
          <a:blip r:embed="rId3"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5895332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fontScale="92500" lnSpcReduction="20000"/>
          </a:bodyPr>
          <a:lstStyle/>
          <a:p>
            <a:r>
              <a:rPr lang="en-US" dirty="0" smtClean="0"/>
              <a:t>O) Financial Feasibility, 2) Uses, f) Developer Fee; iv. Reductions to Base Developer Fee (Page 59)</a:t>
            </a:r>
          </a:p>
          <a:p>
            <a:pPr lvl="1"/>
            <a:r>
              <a:rPr lang="en-US" dirty="0" smtClean="0"/>
              <a:t>Added – Reduction(s) to the base developer fee will be made if:</a:t>
            </a:r>
          </a:p>
          <a:p>
            <a:pPr lvl="2"/>
            <a:r>
              <a:rPr lang="en-US" dirty="0" smtClean="0"/>
              <a:t>“An Identity of Interest exists between the buyer and seller; In this case, the base developer fee on the acquisition portion of the Project shall be calculated at 2.5% instead of 5%</a:t>
            </a:r>
          </a:p>
          <a:p>
            <a:pPr marL="704088" lvl="2" indent="0">
              <a:buNone/>
            </a:pPr>
            <a:endParaRPr lang="en-US" dirty="0" smtClean="0"/>
          </a:p>
          <a:p>
            <a:pPr lvl="1"/>
            <a:r>
              <a:rPr lang="en-US" dirty="0" smtClean="0"/>
              <a:t>Revised –</a:t>
            </a:r>
          </a:p>
          <a:p>
            <a:pPr lvl="2"/>
            <a:r>
              <a:rPr lang="en-US" dirty="0" smtClean="0"/>
              <a:t>“</a:t>
            </a:r>
            <a:r>
              <a:rPr lang="en-US" dirty="0"/>
              <a:t>I</a:t>
            </a:r>
            <a:r>
              <a:rPr lang="en-US" dirty="0" smtClean="0"/>
              <a:t>dentity of Interest exists between the general contractor and the Owner. In this case, the base developer fee shall be reduced by the amount of the general contractor’s overhead, as calculated in the Common Application.</a:t>
            </a:r>
          </a:p>
          <a:p>
            <a:pPr lvl="2"/>
            <a:r>
              <a:rPr lang="en-US" dirty="0" smtClean="0"/>
              <a:t>Removed - option to reduce by 2% of trade payments/site work</a:t>
            </a:r>
          </a:p>
          <a:p>
            <a:pPr marL="978408" lvl="3" indent="0">
              <a:buNone/>
            </a:pPr>
            <a:endParaRPr lang="en-US" dirty="0" smtClean="0"/>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762581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5000"/>
            <a:ext cx="8763000" cy="4953000"/>
          </a:xfrm>
        </p:spPr>
        <p:txBody>
          <a:bodyPr>
            <a:normAutofit/>
          </a:bodyPr>
          <a:lstStyle/>
          <a:p>
            <a:r>
              <a:rPr lang="en-US" dirty="0" smtClean="0"/>
              <a:t>O) Financial Feasibility; 2) Uses; f) Developer Fee; v. Increase to Base Developer Fee (Page 59)</a:t>
            </a:r>
          </a:p>
          <a:p>
            <a:pPr lvl="1"/>
            <a:r>
              <a:rPr lang="en-US" dirty="0" smtClean="0"/>
              <a:t>Revised – </a:t>
            </a:r>
          </a:p>
          <a:p>
            <a:pPr lvl="2"/>
            <a:r>
              <a:rPr lang="en-US" dirty="0" smtClean="0"/>
              <a:t>“The base developer fee may be increased by three percent (3%) in Projects that meet certain policy objectives.”</a:t>
            </a:r>
          </a:p>
          <a:p>
            <a:pPr lvl="2"/>
            <a:r>
              <a:rPr lang="en-US" dirty="0" smtClean="0"/>
              <a:t>Language expanded beyond specific objectives of 30% AMI units and State Referral Network Units</a:t>
            </a:r>
          </a:p>
          <a:p>
            <a:pPr lvl="1">
              <a:buNone/>
            </a:pPr>
            <a:r>
              <a:rPr lang="en-US" dirty="0" smtClean="0"/>
              <a:t>	</a:t>
            </a:r>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3970"/>
            <a:ext cx="8763000" cy="4800600"/>
          </a:xfrm>
        </p:spPr>
        <p:txBody>
          <a:bodyPr>
            <a:normAutofit/>
          </a:bodyPr>
          <a:lstStyle/>
          <a:p>
            <a:r>
              <a:rPr lang="en-US" dirty="0" smtClean="0"/>
              <a:t>O) Financial Feasibility, 4) Expenses, a) Per Unit Operating Expenses (Page 61)</a:t>
            </a:r>
          </a:p>
          <a:p>
            <a:pPr lvl="1"/>
            <a:r>
              <a:rPr lang="en-US" dirty="0" smtClean="0"/>
              <a:t>Revised – </a:t>
            </a:r>
          </a:p>
          <a:p>
            <a:pPr lvl="2"/>
            <a:r>
              <a:rPr lang="en-US" dirty="0"/>
              <a:t>Actual dollar amounts no longer listed in the </a:t>
            </a:r>
            <a:r>
              <a:rPr lang="en-US" dirty="0" smtClean="0"/>
              <a:t>QAP – “Per unit annual operating expenses, excluding taxes, reserves, resident services, and debt service, as calculated by the Common Application, are expected to fall within the ranges found on the Website by Project type and Set-Aside.</a:t>
            </a:r>
          </a:p>
          <a:p>
            <a:pPr>
              <a:buNone/>
            </a:pPr>
            <a:endParaRPr lang="en-US" dirty="0" smtClean="0"/>
          </a:p>
          <a:p>
            <a:pPr lvl="1">
              <a:buNone/>
            </a:pPr>
            <a:endParaRPr lang="en-US" dirty="0" smtClean="0"/>
          </a:p>
          <a:p>
            <a:pPr lvl="1"/>
            <a:endParaRPr lang="en-US" dirty="0" smtClean="0"/>
          </a:p>
          <a:p>
            <a:pPr lvl="1">
              <a:buNone/>
            </a:pPr>
            <a:endParaRPr lang="en-US" dirty="0" smtClean="0"/>
          </a:p>
          <a:p>
            <a:pPr lvl="1">
              <a:buNone/>
            </a:pPr>
            <a:endParaRPr lang="en-US" dirty="0" smtClean="0"/>
          </a:p>
          <a:p>
            <a:pPr lvl="1"/>
            <a:endParaRPr lang="en-US" dirty="0" smtClean="0"/>
          </a:p>
        </p:txBody>
      </p:sp>
      <p:pic>
        <p:nvPicPr>
          <p:cNvPr id="4" name="Picture 3" descr="IHC Logo_cropped.jpg"/>
          <p:cNvPicPr>
            <a:picLocks noChangeAspect="1"/>
          </p:cNvPicPr>
          <p:nvPr/>
        </p:nvPicPr>
        <p:blipFill>
          <a:blip r:embed="rId3" cstate="print"/>
          <a:stretch>
            <a:fillRect/>
          </a:stretch>
        </p:blipFill>
        <p:spPr>
          <a:xfrm>
            <a:off x="0" y="457200"/>
            <a:ext cx="2819400" cy="14097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609600"/>
            <a:ext cx="5715000" cy="1143000"/>
          </a:xfrm>
        </p:spPr>
        <p:txBody>
          <a:bodyPr>
            <a:normAutofit/>
          </a:bodyPr>
          <a:lstStyle/>
          <a:p>
            <a:pPr algn="ctr"/>
            <a:r>
              <a:rPr lang="en-US" dirty="0" smtClean="0"/>
              <a:t>XIII) Mandatory</a:t>
            </a:r>
            <a:endParaRPr lang="en-US" dirty="0"/>
          </a:p>
        </p:txBody>
      </p:sp>
      <p:sp>
        <p:nvSpPr>
          <p:cNvPr id="3" name="Content Placeholder 2"/>
          <p:cNvSpPr>
            <a:spLocks noGrp="1"/>
          </p:cNvSpPr>
          <p:nvPr>
            <p:ph idx="1"/>
          </p:nvPr>
        </p:nvSpPr>
        <p:spPr>
          <a:xfrm>
            <a:off x="228600" y="1903970"/>
            <a:ext cx="8763000" cy="4800600"/>
          </a:xfrm>
        </p:spPr>
        <p:txBody>
          <a:bodyPr>
            <a:normAutofit fontScale="92500" lnSpcReduction="10000"/>
          </a:bodyPr>
          <a:lstStyle/>
          <a:p>
            <a:r>
              <a:rPr lang="en-US" dirty="0" smtClean="0"/>
              <a:t>O) Financial Feasibility, 4) Expenses, a) Per Unit Operating Expenses (Page 61)</a:t>
            </a:r>
          </a:p>
          <a:p>
            <a:pPr lvl="1"/>
            <a:r>
              <a:rPr lang="en-US" dirty="0" smtClean="0"/>
              <a:t>Added - “All Applications must include the following operating expense information:</a:t>
            </a:r>
          </a:p>
          <a:p>
            <a:pPr lvl="2"/>
            <a:r>
              <a:rPr lang="en-US" dirty="0" smtClean="0"/>
              <a:t>For existing Projects, historical expense information in the form of financial audits, and a written explanation of any variance between historical expenses and the proposed operating expenses; or</a:t>
            </a:r>
          </a:p>
          <a:p>
            <a:pPr marL="704088" lvl="2" indent="0">
              <a:buNone/>
            </a:pPr>
            <a:endParaRPr lang="en-US" dirty="0" smtClean="0"/>
          </a:p>
          <a:p>
            <a:pPr lvl="2"/>
            <a:r>
              <a:rPr lang="en-US" dirty="0" smtClean="0"/>
              <a:t>For new construction Projects, Operating expense information from comparable properties, and a written explanation of any variance from expense information from the comparable properties and the proposed operating expenses.”</a:t>
            </a:r>
          </a:p>
          <a:p>
            <a:pPr>
              <a:buNone/>
            </a:pPr>
            <a:endParaRPr lang="en-US" dirty="0" smtClean="0"/>
          </a:p>
          <a:p>
            <a:pPr lvl="1">
              <a:buNone/>
            </a:pPr>
            <a:endParaRPr lang="en-US" dirty="0" smtClean="0"/>
          </a:p>
          <a:p>
            <a:pPr lvl="1"/>
            <a:endParaRPr lang="en-US" dirty="0" smtClean="0"/>
          </a:p>
          <a:p>
            <a:pPr lvl="1">
              <a:buNone/>
            </a:pPr>
            <a:endParaRPr lang="en-US" dirty="0" smtClean="0"/>
          </a:p>
          <a:p>
            <a:pPr lvl="1">
              <a:buNone/>
            </a:pPr>
            <a:endParaRPr lang="en-US" dirty="0" smtClean="0"/>
          </a:p>
          <a:p>
            <a:pPr lvl="1"/>
            <a:endParaRPr lang="en-US" dirty="0" smtClean="0"/>
          </a:p>
        </p:txBody>
      </p:sp>
      <p:pic>
        <p:nvPicPr>
          <p:cNvPr id="4" name="Picture 3" descr="IHC Logo_cropped.jpg"/>
          <p:cNvPicPr>
            <a:picLocks noChangeAspect="1"/>
          </p:cNvPicPr>
          <p:nvPr/>
        </p:nvPicPr>
        <p:blipFill>
          <a:blip r:embed="rId3"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3868925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229600" cy="4517136"/>
          </a:xfrm>
        </p:spPr>
        <p:txBody>
          <a:bodyPr>
            <a:normAutofit/>
          </a:bodyPr>
          <a:lstStyle/>
          <a:p>
            <a:endParaRPr lang="en-US" dirty="0" smtClean="0"/>
          </a:p>
          <a:p>
            <a:pPr lvl="1">
              <a:buNone/>
            </a:pPr>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3771577996"/>
              </p:ext>
            </p:extLst>
          </p:nvPr>
        </p:nvGraphicFramePr>
        <p:xfrm>
          <a:off x="304799" y="1905004"/>
          <a:ext cx="8610600" cy="4669536"/>
        </p:xfrm>
        <a:graphic>
          <a:graphicData uri="http://schemas.openxmlformats.org/drawingml/2006/table">
            <a:tbl>
              <a:tblPr/>
              <a:tblGrid>
                <a:gridCol w="2781431"/>
                <a:gridCol w="754537"/>
                <a:gridCol w="547409"/>
                <a:gridCol w="369872"/>
                <a:gridCol w="2781431"/>
                <a:gridCol w="754537"/>
                <a:gridCol w="621383"/>
              </a:tblGrid>
              <a:tr h="490240">
                <a:tc>
                  <a:txBody>
                    <a:bodyPr/>
                    <a:lstStyle/>
                    <a:p>
                      <a:pPr algn="ctr" fontAlgn="b"/>
                      <a:r>
                        <a:rPr lang="en-US" sz="1100" b="1" i="0" u="none" strike="noStrike">
                          <a:solidFill>
                            <a:srgbClr val="000000"/>
                          </a:solidFill>
                          <a:effectLst/>
                          <a:latin typeface="Calibri" panose="020F0502020204030204" pitchFamily="34" charset="0"/>
                        </a:rPr>
                        <a:t>QAP Scoring Categories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2016-2017 Draft QAP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2015 QAP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Scoring Categories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2016-2017 Draft QAP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2015 QAP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ctr" fontAlgn="b"/>
                      <a:r>
                        <a:rPr lang="en-US" sz="1100" b="1" i="0" u="sng" strike="noStrike">
                          <a:solidFill>
                            <a:srgbClr val="000000"/>
                          </a:solidFill>
                          <a:effectLst/>
                          <a:latin typeface="Calibri" panose="020F0502020204030204" pitchFamily="34" charset="0"/>
                        </a:rPr>
                        <a:t>A. Project Design and Construction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sng" strike="noStrike">
                          <a:solidFill>
                            <a:srgbClr val="000000"/>
                          </a:solidFill>
                          <a:effectLst/>
                          <a:latin typeface="Calibri" panose="020F0502020204030204" pitchFamily="34" charset="0"/>
                        </a:rPr>
                        <a:t>D. Development Team Characteristics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1. Universal Design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1. Illinois Based/MBE/WBE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2. Larger Units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2. Non-Profit Participation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3. Historic Significance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3. Unfavorable Practices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4. Cost Containment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sng" strike="noStrike">
                          <a:solidFill>
                            <a:srgbClr val="000000"/>
                          </a:solidFill>
                          <a:effectLst/>
                          <a:latin typeface="Calibri" panose="020F0502020204030204" pitchFamily="34" charset="0"/>
                        </a:rPr>
                        <a:t>E. Financial Characteristics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ctr" fontAlgn="b"/>
                      <a:r>
                        <a:rPr lang="en-US" sz="1100" b="1" i="0" u="sng" strike="noStrike" dirty="0">
                          <a:solidFill>
                            <a:srgbClr val="000000"/>
                          </a:solidFill>
                          <a:effectLst/>
                          <a:latin typeface="Calibri" panose="020F0502020204030204" pitchFamily="34" charset="0"/>
                        </a:rPr>
                        <a:t>B. Energy Efficiency and Sustainability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1. Existing or New Rental Assistance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1. Green Initiative Standards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2. Leveraging Authority Resources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2. Rehabilitation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3. Other Resources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ctr" fontAlgn="b"/>
                      <a:r>
                        <a:rPr lang="en-US" sz="1100" b="1" i="0" u="sng" strike="noStrike">
                          <a:solidFill>
                            <a:srgbClr val="000000"/>
                          </a:solidFill>
                          <a:effectLst/>
                          <a:latin typeface="Calibri" panose="020F0502020204030204" pitchFamily="34" charset="0"/>
                        </a:rPr>
                        <a:t>C. Community Charecteristics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sng" strike="noStrike">
                          <a:solidFill>
                            <a:srgbClr val="000000"/>
                          </a:solidFill>
                          <a:effectLst/>
                          <a:latin typeface="Calibri" panose="020F0502020204030204" pitchFamily="34" charset="0"/>
                        </a:rPr>
                        <a:t>F. Housing Policy Goals and Objectives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1. Market Characteristics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1. 30% AMI Housing</a:t>
                      </a:r>
                    </a:p>
                  </a:txBody>
                  <a:tcPr marL="857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2. Priority Community Targeting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2. State Referral Network</a:t>
                      </a:r>
                    </a:p>
                  </a:txBody>
                  <a:tcPr marL="857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0240">
                <a:tc>
                  <a:txBody>
                    <a:bodyPr/>
                    <a:lstStyle/>
                    <a:p>
                      <a:pPr algn="l" fontAlgn="b"/>
                      <a:r>
                        <a:rPr lang="en-US" sz="1100" b="0" i="0" u="none" strike="noStrike">
                          <a:solidFill>
                            <a:srgbClr val="000000"/>
                          </a:solidFill>
                          <a:effectLst/>
                          <a:latin typeface="Calibri" panose="020F0502020204030204" pitchFamily="34" charset="0"/>
                        </a:rPr>
                        <a:t>3. Revitalization Plan (now rolled into Priority Community Targeting)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3. Veterans' Housing</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7376">
                <a:tc>
                  <a:txBody>
                    <a:bodyPr/>
                    <a:lstStyle/>
                    <a:p>
                      <a:pPr algn="l" fontAlgn="b"/>
                      <a:r>
                        <a:rPr lang="en-US" sz="1200" b="0" i="0" u="none" strike="noStrike">
                          <a:solidFill>
                            <a:srgbClr val="000000"/>
                          </a:solidFill>
                          <a:effectLst/>
                          <a:latin typeface="Calibri" panose="020F0502020204030204" pitchFamily="34" charset="0"/>
                        </a:rPr>
                        <a:t>3. Affordability Risk Index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4. Qualified Contract</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4. Transportation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100" b="0" i="0" u="none" strike="noStrike">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00" b="0" i="0" u="none" strike="noStrike">
                          <a:solidFill>
                            <a:srgbClr val="000000"/>
                          </a:solidFill>
                          <a:effectLst/>
                          <a:latin typeface="Calibri" panose="020F050202020403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5. Neighborhood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TOTAL POINTS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120">
                <a:tc>
                  <a:txBody>
                    <a:bodyPr/>
                    <a:lstStyle/>
                    <a:p>
                      <a:pPr algn="l" fontAlgn="b"/>
                      <a:r>
                        <a:rPr lang="en-US" sz="1100" b="0" i="0" u="none" strike="noStrike">
                          <a:solidFill>
                            <a:srgbClr val="000000"/>
                          </a:solidFill>
                          <a:effectLst/>
                          <a:latin typeface="Calibri" panose="020F0502020204030204" pitchFamily="34" charset="0"/>
                        </a:rPr>
                        <a:t>6. Jobs to Population Ratio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229600" cy="4669536"/>
          </a:xfrm>
        </p:spPr>
        <p:txBody>
          <a:bodyPr>
            <a:normAutofit fontScale="92500" lnSpcReduction="20000"/>
          </a:bodyPr>
          <a:lstStyle/>
          <a:p>
            <a:r>
              <a:rPr lang="en-US" dirty="0" smtClean="0"/>
              <a:t>A: Project Design and Construction (Page 66)</a:t>
            </a:r>
          </a:p>
          <a:p>
            <a:pPr lvl="1"/>
            <a:r>
              <a:rPr lang="en-US" dirty="0" smtClean="0"/>
              <a:t>1) Universal Design </a:t>
            </a:r>
          </a:p>
          <a:p>
            <a:pPr lvl="2"/>
            <a:r>
              <a:rPr lang="en-US" dirty="0" smtClean="0"/>
              <a:t>3 point for:</a:t>
            </a:r>
          </a:p>
          <a:p>
            <a:pPr lvl="3"/>
            <a:r>
              <a:rPr lang="en-US" dirty="0" smtClean="0"/>
              <a:t>Projects which select five (5) additional Universal Design items beyond code requirements in 50% of units</a:t>
            </a:r>
          </a:p>
          <a:p>
            <a:pPr lvl="2"/>
            <a:r>
              <a:rPr lang="en-US" dirty="0" smtClean="0"/>
              <a:t>5 points for:</a:t>
            </a:r>
          </a:p>
          <a:p>
            <a:pPr lvl="3"/>
            <a:r>
              <a:rPr lang="en-US" dirty="0"/>
              <a:t>Projects which select five (5) additional Universal Design items beyond code requirements in </a:t>
            </a:r>
            <a:r>
              <a:rPr lang="en-US" dirty="0" smtClean="0"/>
              <a:t>100% </a:t>
            </a:r>
            <a:r>
              <a:rPr lang="en-US" dirty="0"/>
              <a:t>of </a:t>
            </a:r>
            <a:r>
              <a:rPr lang="en-US" dirty="0" smtClean="0"/>
              <a:t>units; </a:t>
            </a:r>
            <a:r>
              <a:rPr lang="en-US" b="1" dirty="0" smtClean="0"/>
              <a:t>or</a:t>
            </a:r>
          </a:p>
          <a:p>
            <a:pPr lvl="3"/>
            <a:r>
              <a:rPr lang="en-US" dirty="0"/>
              <a:t>Projects which select </a:t>
            </a:r>
            <a:r>
              <a:rPr lang="en-US" dirty="0" smtClean="0"/>
              <a:t>ten (10) </a:t>
            </a:r>
            <a:r>
              <a:rPr lang="en-US" dirty="0"/>
              <a:t>additional Universal Design items beyond code requirements in 50% of </a:t>
            </a:r>
            <a:r>
              <a:rPr lang="en-US" dirty="0" smtClean="0"/>
              <a:t>units</a:t>
            </a:r>
          </a:p>
          <a:p>
            <a:pPr lvl="2"/>
            <a:r>
              <a:rPr lang="en-US" dirty="0" smtClean="0"/>
              <a:t>7 points for:</a:t>
            </a:r>
          </a:p>
          <a:p>
            <a:pPr lvl="3"/>
            <a:r>
              <a:rPr lang="en-US" dirty="0"/>
              <a:t>Projects which select </a:t>
            </a:r>
            <a:r>
              <a:rPr lang="en-US" dirty="0" smtClean="0"/>
              <a:t>ten (10) </a:t>
            </a:r>
            <a:r>
              <a:rPr lang="en-US" dirty="0"/>
              <a:t>additional Universal Design items beyond code requirements in </a:t>
            </a:r>
            <a:r>
              <a:rPr lang="en-US" dirty="0" smtClean="0"/>
              <a:t>100</a:t>
            </a:r>
            <a:r>
              <a:rPr lang="en-US" dirty="0"/>
              <a:t>% of </a:t>
            </a:r>
            <a:r>
              <a:rPr lang="en-US" dirty="0" smtClean="0"/>
              <a:t>units</a:t>
            </a:r>
          </a:p>
          <a:p>
            <a:pPr marL="978408" lvl="3" indent="0">
              <a:buNone/>
            </a:pPr>
            <a:endParaRPr lang="en-US" dirty="0"/>
          </a:p>
          <a:p>
            <a:pPr lvl="1"/>
            <a:r>
              <a:rPr lang="en-US" dirty="0" smtClean="0"/>
              <a:t>The draft revised Universal Design checklist has been published along with the draft QAP</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229600" cy="4669536"/>
          </a:xfrm>
        </p:spPr>
        <p:txBody>
          <a:bodyPr>
            <a:normAutofit fontScale="77500" lnSpcReduction="20000"/>
          </a:bodyPr>
          <a:lstStyle/>
          <a:p>
            <a:r>
              <a:rPr lang="en-US" dirty="0" smtClean="0"/>
              <a:t>A: Project Design and Construction (page 67)</a:t>
            </a:r>
          </a:p>
          <a:p>
            <a:pPr lvl="1"/>
            <a:r>
              <a:rPr lang="en-US" dirty="0" smtClean="0"/>
              <a:t>4) Cost Containment</a:t>
            </a:r>
          </a:p>
          <a:p>
            <a:pPr lvl="2"/>
            <a:r>
              <a:rPr lang="en-US" dirty="0"/>
              <a:t>4</a:t>
            </a:r>
            <a:r>
              <a:rPr lang="en-US" dirty="0" smtClean="0"/>
              <a:t> points for achieving the lowest hard construction costs in the set-aside – increased from 3 in 2015</a:t>
            </a:r>
          </a:p>
          <a:p>
            <a:pPr marL="704088" lvl="2" indent="0">
              <a:buNone/>
            </a:pPr>
            <a:endParaRPr lang="en-US" dirty="0" smtClean="0"/>
          </a:p>
          <a:p>
            <a:pPr lvl="2"/>
            <a:r>
              <a:rPr lang="en-US" dirty="0" smtClean="0"/>
              <a:t>Ranking process clarified – </a:t>
            </a:r>
          </a:p>
          <a:p>
            <a:pPr lvl="3"/>
            <a:r>
              <a:rPr lang="en-US" dirty="0" smtClean="0"/>
              <a:t>“Projects will be ranked within each Set-Aside in four categories:</a:t>
            </a:r>
          </a:p>
          <a:p>
            <a:pPr marL="1645920" lvl="4" indent="-457200">
              <a:buFont typeface="+mj-lt"/>
              <a:buAutoNum type="arabicPeriod"/>
            </a:pPr>
            <a:r>
              <a:rPr lang="en-US" dirty="0"/>
              <a:t>total hard construction costs</a:t>
            </a:r>
          </a:p>
          <a:p>
            <a:pPr marL="1645920" lvl="4" indent="-457200">
              <a:buFont typeface="+mj-lt"/>
              <a:buAutoNum type="arabicPeriod"/>
            </a:pPr>
            <a:r>
              <a:rPr lang="en-US" dirty="0"/>
              <a:t>total hard construction costs per unit</a:t>
            </a:r>
          </a:p>
          <a:p>
            <a:pPr marL="1645920" lvl="4" indent="-457200">
              <a:buFont typeface="+mj-lt"/>
              <a:buAutoNum type="arabicPeriod"/>
            </a:pPr>
            <a:r>
              <a:rPr lang="en-US" dirty="0"/>
              <a:t>Total hard construction costs per square foot</a:t>
            </a:r>
          </a:p>
          <a:p>
            <a:pPr marL="1645920" lvl="4" indent="-457200">
              <a:buFont typeface="+mj-lt"/>
              <a:buAutoNum type="arabicPeriod"/>
            </a:pPr>
            <a:r>
              <a:rPr lang="en-US" dirty="0"/>
              <a:t>Building efficiency (equal to the rentable residential square footage divided by the total Project square footage).</a:t>
            </a:r>
          </a:p>
          <a:p>
            <a:pPr marL="1207008" lvl="4" indent="0">
              <a:buNone/>
            </a:pPr>
            <a:endParaRPr lang="en-US" dirty="0" smtClean="0"/>
          </a:p>
          <a:p>
            <a:pPr lvl="3"/>
            <a:r>
              <a:rPr lang="en-US" dirty="0"/>
              <a:t>Rankings will be added up, and sorted by new construction and rehabilitation construction type</a:t>
            </a:r>
            <a:r>
              <a:rPr lang="en-US" dirty="0" smtClean="0"/>
              <a:t>.</a:t>
            </a:r>
          </a:p>
          <a:p>
            <a:pPr marL="978408" lvl="3" indent="0">
              <a:buNone/>
            </a:pPr>
            <a:endParaRPr lang="en-US" dirty="0"/>
          </a:p>
          <a:p>
            <a:pPr lvl="3"/>
            <a:r>
              <a:rPr lang="en-US" dirty="0"/>
              <a:t>Projects with the total lowest rankings in the cumulative four categories in each construction type will receive four (4) points under this category.”</a:t>
            </a:r>
          </a:p>
          <a:p>
            <a:pPr marL="932688" lvl="1" indent="-457200">
              <a:buAutoNum type="arabicParenR"/>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228600" y="2057400"/>
            <a:ext cx="8686800" cy="4517136"/>
          </a:xfrm>
        </p:spPr>
        <p:txBody>
          <a:bodyPr>
            <a:normAutofit fontScale="62500" lnSpcReduction="20000"/>
          </a:bodyPr>
          <a:lstStyle/>
          <a:p>
            <a:r>
              <a:rPr lang="en-US" dirty="0" smtClean="0"/>
              <a:t>B) Energy Efficiency and Sustainability; 1) Green Initiative Standards (Page 68)</a:t>
            </a:r>
          </a:p>
          <a:p>
            <a:pPr lvl="1"/>
            <a:r>
              <a:rPr lang="en-US" dirty="0" smtClean="0"/>
              <a:t>1 point -</a:t>
            </a:r>
          </a:p>
          <a:p>
            <a:pPr lvl="2"/>
            <a:r>
              <a:rPr lang="en-US" dirty="0" smtClean="0"/>
              <a:t>Commit to obtaining EPA Energy Star certification -or –</a:t>
            </a:r>
          </a:p>
          <a:p>
            <a:pPr lvl="2"/>
            <a:r>
              <a:rPr lang="en-US" dirty="0" smtClean="0"/>
              <a:t>Minimum 10% improvement for new construction (5% for rehab) above ASHRAE 90.1 2010 proven by a completed energy model, -or-</a:t>
            </a:r>
          </a:p>
          <a:p>
            <a:pPr lvl="2"/>
            <a:r>
              <a:rPr lang="en-US" dirty="0" smtClean="0"/>
              <a:t>HERS rating of 75 or lower</a:t>
            </a:r>
          </a:p>
          <a:p>
            <a:pPr lvl="2"/>
            <a:endParaRPr lang="en-US" dirty="0" smtClean="0"/>
          </a:p>
          <a:p>
            <a:pPr lvl="1"/>
            <a:r>
              <a:rPr lang="en-US" dirty="0" smtClean="0"/>
              <a:t>2 points – Commit to obtaining a sustainable building certification from one of the following:</a:t>
            </a:r>
          </a:p>
          <a:p>
            <a:pPr lvl="2"/>
            <a:r>
              <a:rPr lang="en-US" dirty="0" smtClean="0"/>
              <a:t>U.S. Green Building Council LEED certification –or-</a:t>
            </a:r>
          </a:p>
          <a:p>
            <a:pPr lvl="2"/>
            <a:r>
              <a:rPr lang="en-US" dirty="0" smtClean="0"/>
              <a:t>Enterprise Green Communities 2015 certification –or-</a:t>
            </a:r>
          </a:p>
          <a:p>
            <a:pPr lvl="2"/>
            <a:r>
              <a:rPr lang="en-US" dirty="0" smtClean="0"/>
              <a:t>ICC 700 National Green Building Standard certification –or-</a:t>
            </a:r>
          </a:p>
          <a:p>
            <a:pPr lvl="2"/>
            <a:r>
              <a:rPr lang="en-US" dirty="0" smtClean="0"/>
              <a:t>Passive House Certification through PHIUS or Passive House Academy</a:t>
            </a:r>
          </a:p>
          <a:p>
            <a:pPr lvl="2"/>
            <a:endParaRPr lang="en-US" dirty="0" smtClean="0"/>
          </a:p>
          <a:p>
            <a:pPr lvl="1"/>
            <a:r>
              <a:rPr lang="en-US" dirty="0" smtClean="0"/>
              <a:t>3 points – Meet minimum standards in the Authority Standards for Architectural Planning and Construction indicated for water conserving fixtures; and Commit to obtaining a sustainable building certification from one of the following:</a:t>
            </a:r>
          </a:p>
          <a:p>
            <a:pPr lvl="2"/>
            <a:r>
              <a:rPr lang="en-US" dirty="0" smtClean="0"/>
              <a:t>Certification through Living Building Challenge –or-</a:t>
            </a:r>
          </a:p>
          <a:p>
            <a:pPr lvl="2"/>
            <a:r>
              <a:rPr lang="en-US" dirty="0" smtClean="0"/>
              <a:t>Alternative certification for a high performance building achieving ‘Net Zero Capable’ status as approved by the Authority.”</a:t>
            </a:r>
          </a:p>
          <a:p>
            <a:pPr lvl="2"/>
            <a:endParaRPr lang="en-US" dirty="0" smtClean="0"/>
          </a:p>
          <a:p>
            <a:pPr lvl="2">
              <a:buNone/>
            </a:pPr>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648200"/>
          </a:xfrm>
        </p:spPr>
        <p:txBody>
          <a:bodyPr>
            <a:normAutofit fontScale="62500" lnSpcReduction="20000"/>
          </a:bodyPr>
          <a:lstStyle/>
          <a:p>
            <a:r>
              <a:rPr lang="en-US" dirty="0" smtClean="0"/>
              <a:t>C) Community Characteristics, 2) Priority Community Targeting; a) Opportunity Area (Pages 70-71)</a:t>
            </a:r>
          </a:p>
          <a:p>
            <a:pPr marL="109728" indent="0">
              <a:buNone/>
            </a:pPr>
            <a:endParaRPr lang="en-US" dirty="0" smtClean="0"/>
          </a:p>
          <a:p>
            <a:pPr lvl="1"/>
            <a:r>
              <a:rPr lang="en-US" dirty="0" smtClean="0"/>
              <a:t>List of 2016 Opportunity Areas, as well as further description of geographic parameters and determination metrics, can be found on IHDA’s website</a:t>
            </a:r>
          </a:p>
          <a:p>
            <a:pPr marL="411480" lvl="1" indent="0">
              <a:buNone/>
            </a:pPr>
            <a:endParaRPr lang="en-US" dirty="0" smtClean="0"/>
          </a:p>
          <a:p>
            <a:pPr lvl="1"/>
            <a:r>
              <a:rPr lang="en-US" dirty="0" smtClean="0"/>
              <a:t>Added – </a:t>
            </a:r>
          </a:p>
          <a:p>
            <a:pPr lvl="2"/>
            <a:r>
              <a:rPr lang="en-US" dirty="0" smtClean="0"/>
              <a:t>“3) The Mean Travel Time to Work (as defined in the ACS) in the municipality of census tract is less than the average Mean Travel Time To Work for all census tracts in Illinois (if located in the Other Metro or Non-Metro Set-Aside) …</a:t>
            </a:r>
          </a:p>
          <a:p>
            <a:pPr marL="704088" lvl="2" indent="0">
              <a:buNone/>
            </a:pPr>
            <a:endParaRPr lang="en-US" dirty="0" smtClean="0"/>
          </a:p>
          <a:p>
            <a:pPr lvl="2"/>
            <a:r>
              <a:rPr lang="en-US" dirty="0" smtClean="0"/>
              <a:t>… or the average of the Mean Travel Time To Work for all census tracts in the set-aside only if project is located in the City of Chicago, Metro-Chicago (non-AHPAA), or Metro Chicago (AHPAA) set-aside</a:t>
            </a:r>
          </a:p>
          <a:p>
            <a:pPr marL="704088" lvl="2" indent="0">
              <a:buNone/>
            </a:pPr>
            <a:endParaRPr lang="en-US" dirty="0" smtClean="0"/>
          </a:p>
          <a:p>
            <a:pPr lvl="1"/>
            <a:r>
              <a:rPr lang="en-US" dirty="0" smtClean="0"/>
              <a:t>Revised - Criteria are compared to Statewide averages for Non-Metro and Other Metro and to Regional averages for City of Chicago and Chicago metro</a:t>
            </a:r>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517136"/>
          </a:xfrm>
        </p:spPr>
        <p:txBody>
          <a:bodyPr>
            <a:normAutofit lnSpcReduction="10000"/>
          </a:bodyPr>
          <a:lstStyle/>
          <a:p>
            <a:r>
              <a:rPr lang="en-US" dirty="0" smtClean="0"/>
              <a:t>C) Community Characteristics, 2) Priority Community Targeting; a) Opportunity Area (Page 71)</a:t>
            </a:r>
          </a:p>
          <a:p>
            <a:pPr lvl="1"/>
            <a:r>
              <a:rPr lang="en-US" dirty="0" smtClean="0"/>
              <a:t>Revised language to clarify –</a:t>
            </a:r>
          </a:p>
          <a:p>
            <a:pPr lvl="2"/>
            <a:r>
              <a:rPr lang="en-US" dirty="0" smtClean="0"/>
              <a:t>“Once a municipality or census tract is determined to be an Opportunity Area, it will retain this designation for four (4) years. Opportunity Areas only designated in 2015 are therefore set to sunset after 2018 unless re-identified by subsequent determinations. Opportunity Areas will be updated and posted to the Website; and new Opportunity Areas may be added with each determination.”</a:t>
            </a:r>
          </a:p>
          <a:p>
            <a:pPr lvl="2"/>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196810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91362"/>
            <a:ext cx="5715000" cy="1066800"/>
          </a:xfrm>
        </p:spPr>
        <p:txBody>
          <a:bodyPr/>
          <a:lstStyle/>
          <a:p>
            <a:pPr algn="ctr"/>
            <a:r>
              <a:rPr lang="en-US" dirty="0" smtClean="0"/>
              <a:t>IHC Disclaimer</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The following summary of IHDA’s 2016-2017 Draft QAP Changes are based on a review for the 2016-2017 Draft as compared to the 2015 QAP.</a:t>
            </a:r>
          </a:p>
          <a:p>
            <a:pPr marL="109728" indent="0">
              <a:buNone/>
            </a:pPr>
            <a:endParaRPr lang="en-US" dirty="0" smtClean="0"/>
          </a:p>
          <a:p>
            <a:r>
              <a:rPr lang="en-US" dirty="0" smtClean="0"/>
              <a:t>Please use this summary as a guide for your own review of the 2016-2017 Draft QAP. Make sure to verify the changes with the draft document itself.</a:t>
            </a:r>
          </a:p>
          <a:p>
            <a:pPr marL="109728" indent="0">
              <a:buNone/>
            </a:pPr>
            <a:endParaRPr lang="en-US" dirty="0" smtClean="0"/>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42595774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495800"/>
          </a:xfrm>
        </p:spPr>
        <p:txBody>
          <a:bodyPr>
            <a:normAutofit fontScale="70000" lnSpcReduction="20000"/>
          </a:bodyPr>
          <a:lstStyle/>
          <a:p>
            <a:r>
              <a:rPr lang="en-US" dirty="0" smtClean="0"/>
              <a:t>C) Community Characteristics, 2) Priority Community Targeting; a) Opportunity Area; i. Proximate Opportunity Areas (Page 71-72)</a:t>
            </a:r>
          </a:p>
          <a:p>
            <a:pPr lvl="1"/>
            <a:r>
              <a:rPr lang="en-US" dirty="0" smtClean="0"/>
              <a:t>Section Revised - “Strict geographic parameters will be universally applied for this review in 2016:</a:t>
            </a:r>
          </a:p>
          <a:p>
            <a:pPr lvl="2"/>
            <a:r>
              <a:rPr lang="en-US" dirty="0" smtClean="0"/>
              <a:t>¼ Mile (as the bird flies) from the established border (determined by the 2010 US Census) of the Opportunity Area Census Tract for Projects located within the City of Chicago Set-Aside;</a:t>
            </a:r>
          </a:p>
          <a:p>
            <a:pPr marL="704088" lvl="2" indent="0">
              <a:buNone/>
            </a:pPr>
            <a:endParaRPr lang="en-US" dirty="0" smtClean="0"/>
          </a:p>
          <a:p>
            <a:pPr lvl="2"/>
            <a:r>
              <a:rPr lang="en-US" dirty="0" smtClean="0"/>
              <a:t>½ Mile </a:t>
            </a:r>
            <a:r>
              <a:rPr lang="en-US" dirty="0"/>
              <a:t>(as the bird flies) from the established </a:t>
            </a:r>
            <a:r>
              <a:rPr lang="en-US" dirty="0" smtClean="0"/>
              <a:t>border </a:t>
            </a:r>
            <a:r>
              <a:rPr lang="en-US" dirty="0"/>
              <a:t>(determined by the 2010 US Census) of the Opportunity Area Census Tract </a:t>
            </a:r>
            <a:r>
              <a:rPr lang="en-US" dirty="0" smtClean="0"/>
              <a:t>or Place for </a:t>
            </a:r>
            <a:r>
              <a:rPr lang="en-US" dirty="0"/>
              <a:t>Projects located within the </a:t>
            </a:r>
            <a:r>
              <a:rPr lang="en-US" dirty="0" smtClean="0"/>
              <a:t>Metro, Chicago Metro (AHPAA), and Other-Metro Set-Asides;</a:t>
            </a:r>
          </a:p>
          <a:p>
            <a:pPr marL="704088" lvl="2" indent="0">
              <a:buNone/>
            </a:pPr>
            <a:endParaRPr lang="en-US" dirty="0" smtClean="0"/>
          </a:p>
          <a:p>
            <a:pPr lvl="2"/>
            <a:r>
              <a:rPr lang="en-US" dirty="0" smtClean="0"/>
              <a:t>1 </a:t>
            </a:r>
            <a:r>
              <a:rPr lang="en-US" dirty="0"/>
              <a:t>Mile (as the bird flies) from the established border (determined by the 2010 US Census) of the Opportunity Area Census </a:t>
            </a:r>
            <a:r>
              <a:rPr lang="en-US" dirty="0" smtClean="0"/>
              <a:t>Place </a:t>
            </a:r>
            <a:r>
              <a:rPr lang="en-US" dirty="0"/>
              <a:t>for Projects located within the </a:t>
            </a:r>
            <a:r>
              <a:rPr lang="en-US" dirty="0" smtClean="0"/>
              <a:t>Non-Metro Set-Aside</a:t>
            </a:r>
          </a:p>
          <a:p>
            <a:pPr marL="704088" lvl="2" indent="0">
              <a:buNone/>
            </a:pPr>
            <a:endParaRPr lang="en-US" dirty="0" smtClean="0"/>
          </a:p>
          <a:p>
            <a:pPr lvl="1"/>
            <a:r>
              <a:rPr lang="en-US" dirty="0" smtClean="0"/>
              <a:t>Supporting documentation and IHDA approval of the Site still apply</a:t>
            </a:r>
            <a:endParaRPr lang="en-US" dirty="0"/>
          </a:p>
          <a:p>
            <a:pPr lvl="2"/>
            <a:endParaRPr lang="en-US" dirty="0" smtClean="0"/>
          </a:p>
          <a:p>
            <a:pPr lvl="2"/>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8692160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495800"/>
          </a:xfrm>
        </p:spPr>
        <p:txBody>
          <a:bodyPr>
            <a:normAutofit/>
          </a:bodyPr>
          <a:lstStyle/>
          <a:p>
            <a:r>
              <a:rPr lang="en-US" dirty="0" smtClean="0"/>
              <a:t>C) Community Characteristics, 2) Priority Community Targeting; b) Community Revitalization Efforts (Page 73)</a:t>
            </a:r>
          </a:p>
          <a:p>
            <a:pPr lvl="1"/>
            <a:r>
              <a:rPr lang="en-US" dirty="0" smtClean="0"/>
              <a:t>Revised – Up to 10 points, increased from 3</a:t>
            </a:r>
          </a:p>
          <a:p>
            <a:pPr lvl="1"/>
            <a:endParaRPr lang="en-US" dirty="0" smtClean="0"/>
          </a:p>
          <a:p>
            <a:pPr lvl="1"/>
            <a:r>
              <a:rPr lang="en-US" dirty="0" smtClean="0"/>
              <a:t>Projects cannot receive points for both Opportunity Area and Community Revitalization Efforts</a:t>
            </a:r>
          </a:p>
          <a:p>
            <a:pPr lvl="1"/>
            <a:endParaRPr lang="en-US" dirty="0" smtClean="0"/>
          </a:p>
          <a:p>
            <a:pPr lvl="1"/>
            <a:r>
              <a:rPr lang="en-US" dirty="0" smtClean="0"/>
              <a:t>Must meet the Community Revitalization Effort component thresholds found on the Website </a:t>
            </a:r>
          </a:p>
          <a:p>
            <a:pPr lvl="2"/>
            <a:endParaRPr lang="en-US" dirty="0" smtClean="0"/>
          </a:p>
          <a:p>
            <a:pPr lvl="2"/>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42601662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495800"/>
          </a:xfrm>
        </p:spPr>
        <p:txBody>
          <a:bodyPr>
            <a:normAutofit fontScale="77500" lnSpcReduction="20000"/>
          </a:bodyPr>
          <a:lstStyle/>
          <a:p>
            <a:r>
              <a:rPr lang="en-US" dirty="0" smtClean="0"/>
              <a:t>C) Community Characteristics, 2) Priority Community Targeting; b) Community Revitalization Efforts </a:t>
            </a:r>
          </a:p>
          <a:p>
            <a:pPr lvl="1"/>
            <a:r>
              <a:rPr lang="en-US" dirty="0"/>
              <a:t>F</a:t>
            </a:r>
            <a:r>
              <a:rPr lang="en-US" dirty="0" smtClean="0"/>
              <a:t>ound in additional document - Community Revitalization Effort Scoring Criteria</a:t>
            </a:r>
          </a:p>
          <a:p>
            <a:pPr lvl="2"/>
            <a:r>
              <a:rPr lang="en-US" dirty="0" smtClean="0"/>
              <a:t>Basic Plan Components</a:t>
            </a:r>
          </a:p>
          <a:p>
            <a:pPr marL="1435608" lvl="3" indent="-457200">
              <a:buFont typeface="+mj-lt"/>
              <a:buAutoNum type="arabicPeriod"/>
            </a:pPr>
            <a:r>
              <a:rPr lang="en-US" dirty="0" smtClean="0"/>
              <a:t>Community Revitalization Plan/Effort addresses a Community/Neighborhood with concentrated poverty of concentrations of Low-Income Households</a:t>
            </a:r>
          </a:p>
          <a:p>
            <a:pPr marL="1435608" lvl="3" indent="-457200">
              <a:buFont typeface="+mj-lt"/>
              <a:buAutoNum type="arabicPeriod"/>
            </a:pPr>
            <a:r>
              <a:rPr lang="en-US" dirty="0" smtClean="0"/>
              <a:t>Documentation that a concerted effort has been undertaken for a specific Community/Neighborhood</a:t>
            </a:r>
          </a:p>
          <a:p>
            <a:pPr marL="1435608" lvl="3" indent="-457200">
              <a:buFont typeface="+mj-lt"/>
              <a:buAutoNum type="arabicPeriod"/>
            </a:pPr>
            <a:r>
              <a:rPr lang="en-US" dirty="0" smtClean="0"/>
              <a:t>Evidence of Community Participation (residents, stakeholders, assets) in the creation and/or guidance of the Community Revitalization Effort</a:t>
            </a:r>
          </a:p>
          <a:p>
            <a:pPr marL="1435608" lvl="3" indent="-457200">
              <a:buFont typeface="+mj-lt"/>
              <a:buAutoNum type="arabicPeriod"/>
            </a:pPr>
            <a:r>
              <a:rPr lang="en-US" dirty="0" smtClean="0"/>
              <a:t>Community Revitalization Effort must consider housing</a:t>
            </a:r>
          </a:p>
          <a:p>
            <a:pPr marL="1435608" lvl="3" indent="-457200">
              <a:buFont typeface="+mj-lt"/>
              <a:buAutoNum type="arabicPeriod"/>
            </a:pPr>
            <a:r>
              <a:rPr lang="en-US" dirty="0" smtClean="0"/>
              <a:t>Community Revitalization Effort must consider multiple revitalization efforts</a:t>
            </a:r>
          </a:p>
          <a:p>
            <a:pPr marL="1435608" lvl="3" indent="-457200">
              <a:buFont typeface="+mj-lt"/>
              <a:buAutoNum type="arabicPeriod"/>
            </a:pPr>
            <a:r>
              <a:rPr lang="en-US" dirty="0" smtClean="0"/>
              <a:t>Evidence of Economic Development Integration</a:t>
            </a:r>
          </a:p>
          <a:p>
            <a:pPr marL="1435608" lvl="3" indent="-457200">
              <a:buFont typeface="+mj-lt"/>
              <a:buAutoNum type="arabicPeriod"/>
            </a:pPr>
            <a:r>
              <a:rPr lang="en-US" dirty="0" smtClean="0"/>
              <a:t>Adoption or Approval</a:t>
            </a:r>
          </a:p>
          <a:p>
            <a:pPr lvl="2"/>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30019395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2057400"/>
            <a:ext cx="8382000" cy="4495800"/>
          </a:xfrm>
        </p:spPr>
        <p:txBody>
          <a:bodyPr>
            <a:normAutofit fontScale="70000" lnSpcReduction="20000"/>
          </a:bodyPr>
          <a:lstStyle/>
          <a:p>
            <a:r>
              <a:rPr lang="en-US" dirty="0" smtClean="0"/>
              <a:t>C) Community Characteristics, 2) Priority Community Targeting; b) Community Revitalization Efforts </a:t>
            </a:r>
          </a:p>
          <a:p>
            <a:pPr lvl="1"/>
            <a:r>
              <a:rPr lang="en-US" dirty="0"/>
              <a:t>F</a:t>
            </a:r>
            <a:r>
              <a:rPr lang="en-US" dirty="0" smtClean="0"/>
              <a:t>ound in additional document - Community Revitalization Effort Scoring Criteria</a:t>
            </a:r>
          </a:p>
          <a:p>
            <a:pPr lvl="2"/>
            <a:r>
              <a:rPr lang="en-US" dirty="0" smtClean="0"/>
              <a:t>Scoring Components</a:t>
            </a:r>
          </a:p>
          <a:p>
            <a:pPr lvl="3"/>
            <a:r>
              <a:rPr lang="en-US" dirty="0" smtClean="0"/>
              <a:t>1 point - Subject Property(</a:t>
            </a:r>
            <a:r>
              <a:rPr lang="en-US" dirty="0" err="1" smtClean="0"/>
              <a:t>ies</a:t>
            </a:r>
            <a:r>
              <a:rPr lang="en-US" dirty="0" smtClean="0"/>
              <a:t>) are designated for Affordable Housing</a:t>
            </a:r>
          </a:p>
          <a:p>
            <a:pPr marL="978408" lvl="3" indent="0">
              <a:buNone/>
            </a:pPr>
            <a:endParaRPr lang="en-US" dirty="0" smtClean="0"/>
          </a:p>
          <a:p>
            <a:pPr lvl="3"/>
            <a:r>
              <a:rPr lang="en-US" dirty="0" smtClean="0"/>
              <a:t>2 points – Community Revitalization Effort addresses concentration of affordable housing and promotes mixed-income housing</a:t>
            </a:r>
          </a:p>
          <a:p>
            <a:pPr marL="978408" lvl="3" indent="0">
              <a:buNone/>
            </a:pPr>
            <a:endParaRPr lang="en-US" dirty="0" smtClean="0"/>
          </a:p>
          <a:p>
            <a:pPr lvl="3"/>
            <a:r>
              <a:rPr lang="en-US" dirty="0" smtClean="0"/>
              <a:t>1 point – Addresses a mix of uses</a:t>
            </a:r>
          </a:p>
          <a:p>
            <a:pPr marL="978408" lvl="3" indent="0">
              <a:buNone/>
            </a:pPr>
            <a:endParaRPr lang="en-US" dirty="0" smtClean="0"/>
          </a:p>
          <a:p>
            <a:pPr lvl="3"/>
            <a:r>
              <a:rPr lang="en-US" dirty="0" smtClean="0"/>
              <a:t>Up to 2 points – Job Access</a:t>
            </a:r>
          </a:p>
          <a:p>
            <a:pPr marL="978408" lvl="3" indent="0">
              <a:buNone/>
            </a:pPr>
            <a:endParaRPr lang="en-US" dirty="0" smtClean="0"/>
          </a:p>
          <a:p>
            <a:pPr lvl="3"/>
            <a:r>
              <a:rPr lang="en-US" dirty="0" smtClean="0"/>
              <a:t>Up to 2 points – Portions of the Community Revitalization Effort have already been implemented and/or are underway</a:t>
            </a:r>
          </a:p>
          <a:p>
            <a:pPr marL="978408" lvl="3" indent="0">
              <a:buNone/>
            </a:pPr>
            <a:endParaRPr lang="en-US" dirty="0" smtClean="0"/>
          </a:p>
          <a:p>
            <a:pPr lvl="3"/>
            <a:r>
              <a:rPr lang="en-US" dirty="0" smtClean="0"/>
              <a:t>Up to 2 points – Community Revitalization Effort has received funding and will continue to receive funding</a:t>
            </a:r>
          </a:p>
          <a:p>
            <a:pPr lvl="2"/>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33530345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152400" y="2057400"/>
            <a:ext cx="8839200" cy="4495800"/>
          </a:xfrm>
        </p:spPr>
        <p:txBody>
          <a:bodyPr>
            <a:normAutofit fontScale="47500" lnSpcReduction="20000"/>
          </a:bodyPr>
          <a:lstStyle/>
          <a:p>
            <a:r>
              <a:rPr lang="en-US" dirty="0" smtClean="0"/>
              <a:t>C) Community Characteristics, 3) Affordability Risk Index (Page 73)</a:t>
            </a:r>
          </a:p>
          <a:p>
            <a:pPr lvl="1"/>
            <a:r>
              <a:rPr lang="en-US" dirty="0" smtClean="0"/>
              <a:t>Up to 5 points - New </a:t>
            </a:r>
            <a:r>
              <a:rPr lang="en-US" dirty="0"/>
              <a:t>S</a:t>
            </a:r>
            <a:r>
              <a:rPr lang="en-US" dirty="0" smtClean="0"/>
              <a:t>coring Section</a:t>
            </a:r>
          </a:p>
          <a:p>
            <a:pPr marL="411480" lvl="1" indent="0">
              <a:buNone/>
            </a:pPr>
            <a:endParaRPr lang="en-US" dirty="0" smtClean="0"/>
          </a:p>
          <a:p>
            <a:pPr lvl="1"/>
            <a:r>
              <a:rPr lang="en-US" dirty="0" smtClean="0"/>
              <a:t>Details in additional document: Affordability Risk Index Guide</a:t>
            </a:r>
          </a:p>
          <a:p>
            <a:pPr lvl="2"/>
            <a:r>
              <a:rPr lang="en-US" dirty="0" smtClean="0"/>
              <a:t>“The Affordability Risk Index is a new tool that is intended to provide a point-based incentive in the QAP for developers to preserve affordability in areas that are becoming less affordable at a faster rate.”</a:t>
            </a:r>
          </a:p>
          <a:p>
            <a:pPr lvl="1"/>
            <a:endParaRPr lang="en-US" dirty="0" smtClean="0"/>
          </a:p>
          <a:p>
            <a:pPr lvl="1"/>
            <a:r>
              <a:rPr lang="en-US" dirty="0" smtClean="0"/>
              <a:t>1 point – Poverty: Family poverty rate meets first threshold (relative rate of change is below the State average between 2000 and 2013)</a:t>
            </a:r>
          </a:p>
          <a:p>
            <a:pPr lvl="1"/>
            <a:endParaRPr lang="en-US" dirty="0" smtClean="0"/>
          </a:p>
          <a:p>
            <a:pPr lvl="1"/>
            <a:r>
              <a:rPr lang="en-US" dirty="0" smtClean="0"/>
              <a:t>2 points – Family poverty rate meets the first threshold and housing unit vacancy has declined between 2000 and 2013</a:t>
            </a:r>
          </a:p>
          <a:p>
            <a:pPr lvl="1"/>
            <a:endParaRPr lang="en-US" dirty="0" smtClean="0"/>
          </a:p>
          <a:p>
            <a:pPr lvl="1"/>
            <a:r>
              <a:rPr lang="en-US" dirty="0" smtClean="0"/>
              <a:t>3 points – Family poverty rate meets second threshold (poverty rate is less than the State average and relative rate of change is below the State average)l housing unit vacancy has declined; and 2 of the other factor thresholds are met</a:t>
            </a:r>
          </a:p>
          <a:p>
            <a:pPr lvl="1"/>
            <a:endParaRPr lang="en-US" dirty="0" smtClean="0"/>
          </a:p>
          <a:p>
            <a:pPr lvl="1"/>
            <a:r>
              <a:rPr lang="en-US" dirty="0" smtClean="0"/>
              <a:t>4 points - </a:t>
            </a:r>
            <a:r>
              <a:rPr lang="en-US" dirty="0"/>
              <a:t>Family poverty rate meets second threshold (poverty rate is less than the State average and relative rate of change is below the State average)l housing unit vacancy has declined; and 3</a:t>
            </a:r>
            <a:r>
              <a:rPr lang="en-US" dirty="0" smtClean="0"/>
              <a:t> </a:t>
            </a:r>
            <a:r>
              <a:rPr lang="en-US" dirty="0"/>
              <a:t>of the other factor thresholds are </a:t>
            </a:r>
            <a:r>
              <a:rPr lang="en-US" dirty="0" smtClean="0"/>
              <a:t>met</a:t>
            </a:r>
          </a:p>
          <a:p>
            <a:pPr lvl="1"/>
            <a:endParaRPr lang="en-US" dirty="0" smtClean="0"/>
          </a:p>
          <a:p>
            <a:pPr lvl="1"/>
            <a:r>
              <a:rPr lang="en-US" dirty="0" smtClean="0"/>
              <a:t>5 points </a:t>
            </a:r>
            <a:r>
              <a:rPr lang="en-US" dirty="0"/>
              <a:t>- Family poverty rate meets second threshold (poverty rate is less than the State average and relative rate of change is below the State average)l housing unit vacancy has declined; and </a:t>
            </a:r>
            <a:r>
              <a:rPr lang="en-US" dirty="0" smtClean="0"/>
              <a:t>4 </a:t>
            </a:r>
            <a:r>
              <a:rPr lang="en-US" dirty="0"/>
              <a:t>of the other factor thresholds are met</a:t>
            </a:r>
          </a:p>
          <a:p>
            <a:pPr marL="411480" lvl="1" indent="0">
              <a:buNone/>
            </a:pPr>
            <a:endParaRPr lang="en-US" dirty="0" smtClean="0"/>
          </a:p>
          <a:p>
            <a:pPr lvl="1"/>
            <a:r>
              <a:rPr lang="en-US" dirty="0" smtClean="0"/>
              <a:t>Additional Factors: Renter Tenancy, Median Household Income, Median Home Value, Individuals ages 25 and over with a 4-year degree or greater, Individuals ages 16 and over employed in management, business, science and arts occupations</a:t>
            </a:r>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0311211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fontScale="92500" lnSpcReduction="20000"/>
          </a:bodyPr>
          <a:lstStyle/>
          <a:p>
            <a:r>
              <a:rPr lang="en-US" dirty="0" smtClean="0"/>
              <a:t>D) Development Team Characteristics, 1) IL Based and IL Based MBE/WBE, or Person with Disabilities Participation (Page 78)</a:t>
            </a:r>
          </a:p>
          <a:p>
            <a:pPr lvl="1"/>
            <a:r>
              <a:rPr lang="en-US" dirty="0" smtClean="0"/>
              <a:t>Revised language to clarify:</a:t>
            </a:r>
          </a:p>
          <a:p>
            <a:pPr lvl="2"/>
            <a:r>
              <a:rPr lang="en-US" dirty="0" smtClean="0"/>
              <a:t>1 point – IL Based </a:t>
            </a:r>
            <a:r>
              <a:rPr lang="en-US" dirty="0"/>
              <a:t>g</a:t>
            </a:r>
            <a:r>
              <a:rPr lang="en-US" dirty="0" smtClean="0"/>
              <a:t>eneral contractor, or IL Based property manager</a:t>
            </a:r>
          </a:p>
          <a:p>
            <a:pPr marL="704088" lvl="2" indent="0">
              <a:buNone/>
            </a:pPr>
            <a:endParaRPr lang="en-US" dirty="0" smtClean="0"/>
          </a:p>
          <a:p>
            <a:pPr lvl="2"/>
            <a:r>
              <a:rPr lang="en-US" dirty="0" smtClean="0"/>
              <a:t>2 points – </a:t>
            </a:r>
            <a:r>
              <a:rPr lang="en-US" dirty="0"/>
              <a:t>IL Based general contractor, or IL Based property </a:t>
            </a:r>
            <a:r>
              <a:rPr lang="en-US" dirty="0" smtClean="0"/>
              <a:t>manager; </a:t>
            </a:r>
            <a:r>
              <a:rPr lang="en-US" b="1" dirty="0" smtClean="0"/>
              <a:t>AND </a:t>
            </a:r>
            <a:r>
              <a:rPr lang="en-US" dirty="0" smtClean="0"/>
              <a:t>IL Based MBE/WBE Architect of Record –or- IL Based MBE/WBE property manager</a:t>
            </a:r>
          </a:p>
          <a:p>
            <a:pPr marL="704088" lvl="2" indent="0">
              <a:buNone/>
            </a:pPr>
            <a:endParaRPr lang="en-US" b="1" dirty="0"/>
          </a:p>
          <a:p>
            <a:pPr lvl="2"/>
            <a:r>
              <a:rPr lang="en-US" dirty="0" smtClean="0"/>
              <a:t>3 points – </a:t>
            </a:r>
            <a:r>
              <a:rPr lang="en-US" dirty="0"/>
              <a:t>IL Based general contractor, or IL Based property </a:t>
            </a:r>
            <a:r>
              <a:rPr lang="en-US" dirty="0" smtClean="0"/>
              <a:t>manager; </a:t>
            </a:r>
            <a:r>
              <a:rPr lang="en-US" b="1" dirty="0" smtClean="0"/>
              <a:t>AND</a:t>
            </a:r>
            <a:r>
              <a:rPr lang="en-US" dirty="0" smtClean="0"/>
              <a:t> IL Based MBE/WBE general contractor, </a:t>
            </a:r>
            <a:r>
              <a:rPr lang="en-US" b="1" dirty="0" smtClean="0"/>
              <a:t>AND</a:t>
            </a:r>
            <a:r>
              <a:rPr lang="en-US" dirty="0" smtClean="0"/>
              <a:t> </a:t>
            </a:r>
            <a:r>
              <a:rPr lang="en-US" dirty="0"/>
              <a:t>IL Based MBE/WBE Architect of Record –or- IL Based MBE/WBE property </a:t>
            </a:r>
            <a:r>
              <a:rPr lang="en-US" dirty="0" smtClean="0"/>
              <a:t>manager</a:t>
            </a:r>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r>
              <a:rPr lang="en-US" dirty="0" smtClean="0"/>
              <a:t>D) Development Team Characteristics, 3) Unfavorable Practices (Page 79)</a:t>
            </a:r>
          </a:p>
          <a:p>
            <a:pPr lvl="1"/>
            <a:r>
              <a:rPr lang="en-US" dirty="0" smtClean="0"/>
              <a:t>Look back period reduced to 2 years, rather than 3 years</a:t>
            </a:r>
          </a:p>
          <a:p>
            <a:pPr marL="411480" lvl="1" indent="0">
              <a:buNone/>
            </a:pPr>
            <a:endParaRPr lang="en-US" dirty="0" smtClean="0"/>
          </a:p>
          <a:p>
            <a:r>
              <a:rPr lang="en-US" dirty="0"/>
              <a:t>E) Financial Characteristics, 1) Rental Assistance (Page 81)</a:t>
            </a:r>
          </a:p>
          <a:p>
            <a:pPr lvl="1"/>
            <a:r>
              <a:rPr lang="en-US" dirty="0"/>
              <a:t>Removed – “State, federal or local rental assistance commitments cannot be condition on an Allocation of Tax Credit.”</a:t>
            </a:r>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r>
              <a:rPr lang="en-US" dirty="0" smtClean="0"/>
              <a:t>E) Financial Characteristics, 1) Rental Assistance; a) Existing Rental Assistance (Page 82)</a:t>
            </a:r>
          </a:p>
          <a:p>
            <a:pPr lvl="1"/>
            <a:r>
              <a:rPr lang="en-US" dirty="0" smtClean="0"/>
              <a:t>Reduced to 5 points from 10</a:t>
            </a:r>
          </a:p>
          <a:p>
            <a:pPr lvl="1"/>
            <a:r>
              <a:rPr lang="en-US" dirty="0" smtClean="0"/>
              <a:t>Percentages reduced:</a:t>
            </a:r>
          </a:p>
          <a:p>
            <a:pPr lvl="2"/>
            <a:r>
              <a:rPr lang="en-US" dirty="0" smtClean="0"/>
              <a:t>For contracts 9 year or less</a:t>
            </a:r>
          </a:p>
          <a:p>
            <a:pPr lvl="3"/>
            <a:r>
              <a:rPr lang="en-US" dirty="0" smtClean="0"/>
              <a:t>5%-25% of units receives 2 points (same)</a:t>
            </a:r>
          </a:p>
          <a:p>
            <a:pPr lvl="3"/>
            <a:r>
              <a:rPr lang="en-US" dirty="0" smtClean="0"/>
              <a:t>More than 25% received 3 points (reduced from 6)</a:t>
            </a:r>
          </a:p>
          <a:p>
            <a:pPr lvl="2"/>
            <a:r>
              <a:rPr lang="en-US" dirty="0" smtClean="0"/>
              <a:t>For contracts 10 years or more</a:t>
            </a:r>
          </a:p>
          <a:p>
            <a:pPr lvl="3"/>
            <a:r>
              <a:rPr lang="en-US" dirty="0" smtClean="0"/>
              <a:t>5%-25% of units receives 3 points (reduced from 8)</a:t>
            </a:r>
          </a:p>
          <a:p>
            <a:pPr lvl="3"/>
            <a:r>
              <a:rPr lang="en-US" dirty="0" smtClean="0"/>
              <a:t>More than 25% received 5 points (reduced from 10)</a:t>
            </a:r>
          </a:p>
          <a:p>
            <a:pPr lvl="3"/>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1671226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lnSpcReduction="10000"/>
          </a:bodyPr>
          <a:lstStyle/>
          <a:p>
            <a:r>
              <a:rPr lang="en-US" dirty="0" smtClean="0"/>
              <a:t>E) Financial Characteristics, 1) Rental Assistance; b) New Rental Assistance (Pages 82-83)</a:t>
            </a:r>
          </a:p>
          <a:p>
            <a:pPr lvl="1"/>
            <a:r>
              <a:rPr lang="en-US" dirty="0" smtClean="0"/>
              <a:t>10 points – New Scoring Section</a:t>
            </a:r>
          </a:p>
          <a:p>
            <a:pPr lvl="2"/>
            <a:r>
              <a:rPr lang="en-US" dirty="0"/>
              <a:t>For contracts 9 year or less</a:t>
            </a:r>
          </a:p>
          <a:p>
            <a:pPr lvl="3"/>
            <a:r>
              <a:rPr lang="en-US" dirty="0"/>
              <a:t>5%-25% of units receives </a:t>
            </a:r>
            <a:r>
              <a:rPr lang="en-US" dirty="0" smtClean="0"/>
              <a:t>3 </a:t>
            </a:r>
            <a:r>
              <a:rPr lang="en-US" dirty="0"/>
              <a:t>points </a:t>
            </a:r>
            <a:endParaRPr lang="en-US" dirty="0" smtClean="0"/>
          </a:p>
          <a:p>
            <a:pPr lvl="3"/>
            <a:r>
              <a:rPr lang="en-US" dirty="0" smtClean="0"/>
              <a:t>More </a:t>
            </a:r>
            <a:r>
              <a:rPr lang="en-US" dirty="0"/>
              <a:t>than 25% received </a:t>
            </a:r>
            <a:r>
              <a:rPr lang="en-US" dirty="0" smtClean="0"/>
              <a:t>5 points</a:t>
            </a:r>
          </a:p>
          <a:p>
            <a:pPr lvl="2"/>
            <a:r>
              <a:rPr lang="en-US" dirty="0" smtClean="0"/>
              <a:t>For contracts 10 years or more</a:t>
            </a:r>
          </a:p>
          <a:p>
            <a:pPr lvl="3"/>
            <a:r>
              <a:rPr lang="en-US" dirty="0" smtClean="0"/>
              <a:t>5</a:t>
            </a:r>
            <a:r>
              <a:rPr lang="en-US" dirty="0"/>
              <a:t>%-25% of units receives </a:t>
            </a:r>
            <a:r>
              <a:rPr lang="en-US" dirty="0" smtClean="0"/>
              <a:t>5 </a:t>
            </a:r>
            <a:r>
              <a:rPr lang="en-US" dirty="0"/>
              <a:t>points </a:t>
            </a:r>
            <a:endParaRPr lang="en-US" dirty="0" smtClean="0"/>
          </a:p>
          <a:p>
            <a:pPr lvl="3"/>
            <a:r>
              <a:rPr lang="en-US" dirty="0" smtClean="0"/>
              <a:t>More </a:t>
            </a:r>
            <a:r>
              <a:rPr lang="en-US" dirty="0"/>
              <a:t>than 25% received </a:t>
            </a:r>
            <a:r>
              <a:rPr lang="en-US" dirty="0" smtClean="0"/>
              <a:t>10 points</a:t>
            </a:r>
          </a:p>
          <a:p>
            <a:pPr lvl="3"/>
            <a:endParaRPr lang="en-US" dirty="0" smtClean="0"/>
          </a:p>
          <a:p>
            <a:pPr lvl="1"/>
            <a:r>
              <a:rPr lang="en-US" dirty="0" smtClean="0"/>
              <a:t>Same documentation requirements as Existing Rental Assistance</a:t>
            </a:r>
          </a:p>
          <a:p>
            <a:pPr lvl="1"/>
            <a:endParaRPr lang="en-US" dirty="0" smtClean="0"/>
          </a:p>
          <a:p>
            <a:pPr lvl="3"/>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fontScale="85000" lnSpcReduction="10000"/>
          </a:bodyPr>
          <a:lstStyle/>
          <a:p>
            <a:r>
              <a:rPr lang="en-US" dirty="0" smtClean="0"/>
              <a:t>E) Financial Characteristics, 2) Leveraging Resources (Pages 83-84)</a:t>
            </a:r>
          </a:p>
          <a:p>
            <a:pPr lvl="1"/>
            <a:r>
              <a:rPr lang="en-US" dirty="0" smtClean="0"/>
              <a:t>Increased to 8 points, from 5 points</a:t>
            </a:r>
          </a:p>
          <a:p>
            <a:pPr lvl="2"/>
            <a:r>
              <a:rPr lang="en-US" dirty="0" smtClean="0"/>
              <a:t>1 point - 5.00% - 9.99%</a:t>
            </a:r>
          </a:p>
          <a:p>
            <a:pPr lvl="2"/>
            <a:r>
              <a:rPr lang="en-US" dirty="0" smtClean="0"/>
              <a:t>2 points – 10.0% - 19.99%</a:t>
            </a:r>
          </a:p>
          <a:p>
            <a:pPr lvl="2"/>
            <a:r>
              <a:rPr lang="en-US" dirty="0" smtClean="0"/>
              <a:t>4 points – 20.0% - 29.99% (up from 3 points)</a:t>
            </a:r>
          </a:p>
          <a:p>
            <a:pPr lvl="2"/>
            <a:r>
              <a:rPr lang="en-US" dirty="0" smtClean="0"/>
              <a:t>6 points – 30.0% - 39.99% (up from 3 points)</a:t>
            </a:r>
          </a:p>
          <a:p>
            <a:pPr lvl="2"/>
            <a:r>
              <a:rPr lang="en-US" dirty="0" smtClean="0"/>
              <a:t>8 points – 40.0% - 100% (up from 5 points)</a:t>
            </a:r>
          </a:p>
          <a:p>
            <a:pPr lvl="1"/>
            <a:endParaRPr lang="en-US" dirty="0"/>
          </a:p>
          <a:p>
            <a:r>
              <a:rPr lang="en-US" dirty="0"/>
              <a:t>E) Financial Characteristics, </a:t>
            </a:r>
            <a:r>
              <a:rPr lang="en-US" dirty="0" smtClean="0"/>
              <a:t>3) Other Resources (Page 84)</a:t>
            </a:r>
          </a:p>
          <a:p>
            <a:pPr lvl="1"/>
            <a:r>
              <a:rPr lang="en-US" dirty="0" smtClean="0"/>
              <a:t>1 point reduced from 2 points</a:t>
            </a:r>
          </a:p>
          <a:p>
            <a:pPr lvl="1"/>
            <a:endParaRPr lang="en-US" dirty="0" smtClean="0"/>
          </a:p>
          <a:p>
            <a:pPr lvl="1"/>
            <a:r>
              <a:rPr lang="en-US" dirty="0" smtClean="0"/>
              <a:t>Must have a FHLB Chicago minimum self-score of 50 points</a:t>
            </a:r>
            <a:endParaRPr lang="en-US" dirty="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991362"/>
            <a:ext cx="5715000" cy="1066800"/>
          </a:xfrm>
        </p:spPr>
        <p:txBody>
          <a:bodyPr>
            <a:normAutofit fontScale="90000"/>
          </a:bodyPr>
          <a:lstStyle/>
          <a:p>
            <a:pPr algn="ctr"/>
            <a:r>
              <a:rPr lang="en-US" dirty="0" smtClean="0"/>
              <a:t>2016-2017 Draft QAP Process Changes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Once finalized this QAP will be in effect for a two year period in 2016 and 2017.</a:t>
            </a:r>
          </a:p>
          <a:p>
            <a:pPr marL="109728" indent="0">
              <a:buNone/>
            </a:pPr>
            <a:endParaRPr lang="en-US" dirty="0" smtClean="0"/>
          </a:p>
          <a:p>
            <a:r>
              <a:rPr lang="en-US" dirty="0" smtClean="0"/>
              <a:t>IHDA hosted 2 QAP Summits in June 2015 to get feedback from the development industry prior to drafting the 2016-2017 QAP.</a:t>
            </a:r>
          </a:p>
          <a:p>
            <a:endParaRPr lang="en-US" dirty="0" smtClean="0"/>
          </a:p>
          <a:p>
            <a:r>
              <a:rPr lang="en-US" dirty="0" smtClean="0"/>
              <a:t>IHDA and IHC held Focus Groups on Opportunity &amp; Revitalization Areas and Architecture: Design, Sustainability, and Accessibility.</a:t>
            </a:r>
          </a:p>
          <a:p>
            <a:endParaRPr lang="en-US" dirty="0" smtClean="0"/>
          </a:p>
          <a:p>
            <a:r>
              <a:rPr lang="en-US" dirty="0" smtClean="0"/>
              <a:t>IHDA and IHC completed a survey regarding Project Amenities.</a:t>
            </a:r>
          </a:p>
          <a:p>
            <a:endParaRPr lang="en-US" dirty="0" smtClean="0"/>
          </a:p>
          <a:p>
            <a:r>
              <a:rPr lang="en-US" dirty="0" smtClean="0"/>
              <a:t>The draft QAP was published a month earlier than usual with supplemental documents for Opportunity Areas, Community Revitalization Efforts, Affordability Risk, and Universal Design.</a:t>
            </a:r>
          </a:p>
          <a:p>
            <a:endParaRPr lang="en-US" dirty="0" smtClean="0"/>
          </a:p>
          <a:p>
            <a:r>
              <a:rPr lang="en-US" dirty="0" smtClean="0"/>
              <a:t>The 2016-2017 application schedules will be adjusted to give more time to complete full applications</a:t>
            </a:r>
            <a:r>
              <a:rPr lang="en-US" dirty="0"/>
              <a:t>.</a:t>
            </a:r>
            <a:endParaRPr lang="en-US" dirty="0" smtClean="0"/>
          </a:p>
          <a:p>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8463355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r>
              <a:rPr lang="en-US" dirty="0"/>
              <a:t>F) Housing Policy and Objectives, 1) 30 Percent (30%) Area Median Income Housing (</a:t>
            </a:r>
            <a:r>
              <a:rPr lang="en-US" dirty="0" smtClean="0"/>
              <a:t>Pages 84-85)</a:t>
            </a:r>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722773223"/>
              </p:ext>
            </p:extLst>
          </p:nvPr>
        </p:nvGraphicFramePr>
        <p:xfrm>
          <a:off x="952500" y="3429000"/>
          <a:ext cx="7391400" cy="3119120"/>
        </p:xfrm>
        <a:graphic>
          <a:graphicData uri="http://schemas.openxmlformats.org/drawingml/2006/table">
            <a:tbl>
              <a:tblPr firstRow="1" bandRow="1">
                <a:tableStyleId>{5C22544A-7EE6-4342-B048-85BDC9FD1C3A}</a:tableStyleId>
              </a:tblPr>
              <a:tblGrid>
                <a:gridCol w="2463800"/>
                <a:gridCol w="2463800"/>
                <a:gridCol w="2463800"/>
              </a:tblGrid>
              <a:tr h="1498600">
                <a:tc>
                  <a:txBody>
                    <a:bodyPr/>
                    <a:lstStyle/>
                    <a:p>
                      <a:pPr algn="ctr"/>
                      <a:r>
                        <a:rPr lang="en-US" dirty="0" smtClean="0"/>
                        <a:t>Points</a:t>
                      </a:r>
                      <a:endParaRPr lang="en-US" dirty="0"/>
                    </a:p>
                  </a:txBody>
                  <a:tcPr/>
                </a:tc>
                <a:tc>
                  <a:txBody>
                    <a:bodyPr/>
                    <a:lstStyle/>
                    <a:p>
                      <a:pPr algn="ctr"/>
                      <a:r>
                        <a:rPr lang="en-US" dirty="0" smtClean="0"/>
                        <a:t>30% AMI units as a % of the total Project units for Projects</a:t>
                      </a:r>
                      <a:r>
                        <a:rPr lang="en-US" baseline="0" dirty="0" smtClean="0"/>
                        <a:t> with 40 or fewer units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30% AMI units as a % of the total Project units for Projects</a:t>
                      </a:r>
                      <a:r>
                        <a:rPr lang="en-US" baseline="0" dirty="0" smtClean="0"/>
                        <a:t> with 41 or more units</a:t>
                      </a:r>
                      <a:endParaRPr lang="en-US" dirty="0" smtClean="0"/>
                    </a:p>
                    <a:p>
                      <a:pPr algn="ctr"/>
                      <a:endParaRPr lang="en-US" dirty="0"/>
                    </a:p>
                  </a:txBody>
                  <a:tcPr/>
                </a:tc>
              </a:tr>
              <a:tr h="370840">
                <a:tc>
                  <a:txBody>
                    <a:bodyPr/>
                    <a:lstStyle/>
                    <a:p>
                      <a:pPr algn="ctr"/>
                      <a:r>
                        <a:rPr lang="en-US" dirty="0" smtClean="0"/>
                        <a:t>1 (down</a:t>
                      </a:r>
                      <a:r>
                        <a:rPr lang="en-US" baseline="0" dirty="0" smtClean="0"/>
                        <a:t> from 4)</a:t>
                      </a:r>
                      <a:endParaRPr lang="en-US" dirty="0"/>
                    </a:p>
                  </a:txBody>
                  <a:tcPr/>
                </a:tc>
                <a:tc>
                  <a:txBody>
                    <a:bodyPr/>
                    <a:lstStyle/>
                    <a:p>
                      <a:pPr algn="ctr"/>
                      <a:r>
                        <a:rPr lang="en-US" dirty="0" smtClean="0"/>
                        <a:t>4.00% - 9.99%</a:t>
                      </a:r>
                      <a:endParaRPr lang="en-US" dirty="0"/>
                    </a:p>
                  </a:txBody>
                  <a:tcPr/>
                </a:tc>
                <a:tc>
                  <a:txBody>
                    <a:bodyPr/>
                    <a:lstStyle/>
                    <a:p>
                      <a:pPr algn="ctr"/>
                      <a:r>
                        <a:rPr lang="en-US" dirty="0" smtClean="0"/>
                        <a:t>1.00% - 4.99%</a:t>
                      </a:r>
                      <a:endParaRPr lang="en-US" dirty="0"/>
                    </a:p>
                  </a:txBody>
                  <a:tcPr/>
                </a:tc>
              </a:tr>
              <a:tr h="370840">
                <a:tc>
                  <a:txBody>
                    <a:bodyPr/>
                    <a:lstStyle/>
                    <a:p>
                      <a:pPr algn="ctr"/>
                      <a:r>
                        <a:rPr lang="en-US" dirty="0" smtClean="0"/>
                        <a:t>3 (down from 7)</a:t>
                      </a:r>
                      <a:endParaRPr lang="en-US" dirty="0"/>
                    </a:p>
                  </a:txBody>
                  <a:tcPr/>
                </a:tc>
                <a:tc>
                  <a:txBody>
                    <a:bodyPr/>
                    <a:lstStyle/>
                    <a:p>
                      <a:pPr algn="ctr"/>
                      <a:r>
                        <a:rPr lang="en-US" dirty="0" smtClean="0"/>
                        <a:t>10.0% - 14.99%</a:t>
                      </a:r>
                      <a:endParaRPr lang="en-US" dirty="0"/>
                    </a:p>
                  </a:txBody>
                  <a:tcPr/>
                </a:tc>
                <a:tc>
                  <a:txBody>
                    <a:bodyPr/>
                    <a:lstStyle/>
                    <a:p>
                      <a:pPr algn="ctr"/>
                      <a:r>
                        <a:rPr lang="en-US" dirty="0" smtClean="0"/>
                        <a:t>5.0% - 9.99%</a:t>
                      </a:r>
                      <a:endParaRPr lang="en-US" dirty="0"/>
                    </a:p>
                  </a:txBody>
                  <a:tcPr/>
                </a:tc>
              </a:tr>
              <a:tr h="370840">
                <a:tc>
                  <a:txBody>
                    <a:bodyPr/>
                    <a:lstStyle/>
                    <a:p>
                      <a:pPr algn="ctr"/>
                      <a:r>
                        <a:rPr lang="en-US" dirty="0" smtClean="0"/>
                        <a:t>5 (down</a:t>
                      </a:r>
                      <a:r>
                        <a:rPr lang="en-US" baseline="0" dirty="0" smtClean="0"/>
                        <a:t> from 10)</a:t>
                      </a:r>
                      <a:endParaRPr lang="en-US" dirty="0"/>
                    </a:p>
                  </a:txBody>
                  <a:tcPr/>
                </a:tc>
                <a:tc>
                  <a:txBody>
                    <a:bodyPr/>
                    <a:lstStyle/>
                    <a:p>
                      <a:pPr algn="ctr"/>
                      <a:r>
                        <a:rPr lang="en-US" dirty="0" smtClean="0"/>
                        <a:t>15.0% or</a:t>
                      </a:r>
                      <a:r>
                        <a:rPr lang="en-US" baseline="0" dirty="0" smtClean="0"/>
                        <a:t> more (down from 19.99%</a:t>
                      </a:r>
                      <a:endParaRPr lang="en-US" dirty="0"/>
                    </a:p>
                  </a:txBody>
                  <a:tcPr/>
                </a:tc>
                <a:tc>
                  <a:txBody>
                    <a:bodyPr/>
                    <a:lstStyle/>
                    <a:p>
                      <a:pPr algn="ctr"/>
                      <a:r>
                        <a:rPr lang="en-US" dirty="0" smtClean="0"/>
                        <a:t>10.0% or more (down from 14.99%)</a:t>
                      </a:r>
                      <a:endParaRPr lang="en-US" dirty="0"/>
                    </a:p>
                  </a:txBody>
                  <a:tcPr/>
                </a:tc>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fontScale="92500"/>
          </a:bodyPr>
          <a:lstStyle/>
          <a:p>
            <a:r>
              <a:rPr lang="en-US" dirty="0" smtClean="0"/>
              <a:t>F) Housing Policy and Objectives, 3) Coordination with Veteran’s Services (Pages 86-87)</a:t>
            </a:r>
          </a:p>
          <a:p>
            <a:pPr lvl="1"/>
            <a:r>
              <a:rPr lang="en-US" dirty="0" smtClean="0"/>
              <a:t>Added – </a:t>
            </a:r>
          </a:p>
          <a:p>
            <a:pPr lvl="2"/>
            <a:r>
              <a:rPr lang="en-US" dirty="0" smtClean="0"/>
              <a:t>“Applications for Projects that are unable to obtain written confirmation from local Department of Veterans Affairs Supportive Services for Veterans Families (SSVF) awardees, local Illinois Veteran Service Office or U.S. Department of Veteran’s Affairs but have made efforts to obtain such written confirmation should include a description of the efforts used to obtain Veteran’s Services for the Project. The Authority will review the documentation and may waive this requirement.”</a:t>
            </a:r>
          </a:p>
          <a:p>
            <a:pPr lvl="1"/>
            <a:endParaRPr lang="en-US" dirty="0" smtClean="0"/>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26477411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a:bodyPr>
          <a:lstStyle/>
          <a:p>
            <a:pPr algn="ctr"/>
            <a:r>
              <a:rPr lang="en-US" dirty="0" smtClean="0"/>
              <a:t>XIV) Scoring</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r>
              <a:rPr lang="en-US" dirty="0" smtClean="0"/>
              <a:t>G) Tiebreaker Criteria (Page 87)</a:t>
            </a:r>
          </a:p>
          <a:p>
            <a:pPr lvl="1"/>
            <a:r>
              <a:rPr lang="en-US" dirty="0" smtClean="0"/>
              <a:t>1: Projects which are in a Qualified Census Tract and the development of which contributed to a concerted community revitalization plan. The Project which is wholly in a Qualified Census Tract and which has scored a minimum of 3 points under Scoring C)2)B)ii) Community Revitalization Effort Scoring. (New)</a:t>
            </a:r>
          </a:p>
          <a:p>
            <a:pPr lvl="1"/>
            <a:r>
              <a:rPr lang="en-US" dirty="0" smtClean="0"/>
              <a:t>2: Tenant Populations of Individuals with Children (Same)</a:t>
            </a:r>
          </a:p>
          <a:p>
            <a:pPr lvl="1"/>
            <a:r>
              <a:rPr lang="en-US" dirty="0" smtClean="0"/>
              <a:t>3: Tenant Homeownership (Same)</a:t>
            </a:r>
          </a:p>
          <a:p>
            <a:pPr lvl="1"/>
            <a:endParaRPr lang="en-US" dirty="0" smtClean="0"/>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fontScale="90000"/>
          </a:bodyPr>
          <a:lstStyle/>
          <a:p>
            <a:pPr algn="ctr"/>
            <a:r>
              <a:rPr lang="en-US" dirty="0" smtClean="0"/>
              <a:t>2016-2017 QAP </a:t>
            </a:r>
            <a:br>
              <a:rPr lang="en-US" dirty="0" smtClean="0"/>
            </a:br>
            <a:r>
              <a:rPr lang="en-US" dirty="0" smtClean="0"/>
              <a:t>Preliminary Schedule</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pPr marL="411480" lvl="1" indent="0">
              <a:buNone/>
            </a:pPr>
            <a:endParaRPr lang="en-US" dirty="0" smtClean="0"/>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graphicFrame>
        <p:nvGraphicFramePr>
          <p:cNvPr id="6" name="Table 5"/>
          <p:cNvGraphicFramePr>
            <a:graphicFrameLocks noGrp="1"/>
          </p:cNvGraphicFramePr>
          <p:nvPr/>
        </p:nvGraphicFramePr>
        <p:xfrm>
          <a:off x="1973734" y="2249490"/>
          <a:ext cx="5196531" cy="4324345"/>
        </p:xfrm>
        <a:graphic>
          <a:graphicData uri="http://schemas.openxmlformats.org/drawingml/2006/table">
            <a:tbl>
              <a:tblPr/>
              <a:tblGrid>
                <a:gridCol w="959661"/>
                <a:gridCol w="3192341"/>
                <a:gridCol w="1044529"/>
              </a:tblGrid>
              <a:tr h="376030">
                <a:tc>
                  <a:txBody>
                    <a:bodyPr/>
                    <a:lstStyle/>
                    <a:p>
                      <a:r>
                        <a:rPr lang="en-US" sz="1200" b="1"/>
                        <a:t>2015 - 3rd Quarter</a:t>
                      </a:r>
                      <a:endParaRPr lang="en-US" sz="1200"/>
                    </a:p>
                  </a:txBody>
                  <a:tcPr marL="0" marR="0" marT="0" marB="0" anchor="ctr">
                    <a:lnL>
                      <a:noFill/>
                    </a:lnL>
                    <a:lnR>
                      <a:noFill/>
                    </a:lnR>
                    <a:lnT>
                      <a:noFill/>
                    </a:lnT>
                    <a:lnB>
                      <a:noFill/>
                    </a:lnB>
                    <a:solidFill>
                      <a:srgbClr val="BEBEBE"/>
                    </a:solidFill>
                  </a:tcPr>
                </a:tc>
                <a:tc>
                  <a:txBody>
                    <a:bodyPr/>
                    <a:lstStyle/>
                    <a:p>
                      <a:pPr algn="ctr"/>
                      <a:r>
                        <a:rPr lang="en-US" sz="1200" b="1"/>
                        <a:t>Event</a:t>
                      </a:r>
                      <a:endParaRPr lang="en-US" sz="1200"/>
                    </a:p>
                  </a:txBody>
                  <a:tcPr marL="0" marR="0" marT="0" marB="0" anchor="ctr">
                    <a:lnL>
                      <a:noFill/>
                    </a:lnL>
                    <a:lnR>
                      <a:noFill/>
                    </a:lnR>
                    <a:lnT>
                      <a:noFill/>
                    </a:lnT>
                    <a:lnB>
                      <a:noFill/>
                    </a:lnB>
                    <a:solidFill>
                      <a:srgbClr val="BEBEBE"/>
                    </a:solidFill>
                  </a:tcPr>
                </a:tc>
                <a:tc>
                  <a:txBody>
                    <a:bodyPr/>
                    <a:lstStyle/>
                    <a:p>
                      <a:pPr algn="r"/>
                      <a:r>
                        <a:rPr lang="en-US" sz="1200" b="1"/>
                        <a:t>Date</a:t>
                      </a:r>
                      <a:endParaRPr lang="en-US" sz="1200"/>
                    </a:p>
                  </a:txBody>
                  <a:tcPr marL="0" marR="0" marT="0" marB="0" anchor="ctr">
                    <a:lnL>
                      <a:noFill/>
                    </a:lnL>
                    <a:lnR>
                      <a:noFill/>
                    </a:lnR>
                    <a:lnT>
                      <a:noFill/>
                    </a:lnT>
                    <a:lnB>
                      <a:noFill/>
                    </a:lnB>
                    <a:solidFill>
                      <a:srgbClr val="BEBEBE"/>
                    </a:solidFill>
                  </a:tcPr>
                </a:tc>
              </a:tr>
              <a:tr h="188015">
                <a:tc>
                  <a:txBody>
                    <a:bodyPr/>
                    <a:lstStyle/>
                    <a:p>
                      <a:r>
                        <a:rPr lang="en-US" sz="1200"/>
                        <a:t>September</a:t>
                      </a:r>
                    </a:p>
                  </a:txBody>
                  <a:tcPr marL="0" marR="0" marT="0" marB="0" anchor="ctr">
                    <a:lnL>
                      <a:noFill/>
                    </a:lnL>
                    <a:lnR>
                      <a:noFill/>
                    </a:lnR>
                    <a:lnT>
                      <a:noFill/>
                    </a:lnT>
                    <a:lnB>
                      <a:noFill/>
                    </a:lnB>
                  </a:tcPr>
                </a:tc>
                <a:tc>
                  <a:txBody>
                    <a:bodyPr/>
                    <a:lstStyle/>
                    <a:p>
                      <a:r>
                        <a:rPr lang="en-US" sz="1200"/>
                        <a:t>QAP post for Public Comment</a:t>
                      </a:r>
                    </a:p>
                  </a:txBody>
                  <a:tcPr marL="0" marR="0" marT="0" marB="0" anchor="ctr">
                    <a:lnL>
                      <a:noFill/>
                    </a:lnL>
                    <a:lnR>
                      <a:noFill/>
                    </a:lnR>
                    <a:lnT>
                      <a:noFill/>
                    </a:lnT>
                    <a:lnB>
                      <a:noFill/>
                    </a:lnB>
                  </a:tcPr>
                </a:tc>
                <a:tc>
                  <a:txBody>
                    <a:bodyPr/>
                    <a:lstStyle/>
                    <a:p>
                      <a:r>
                        <a:rPr lang="en-US" sz="1200"/>
                        <a:t>9/2/2015</a:t>
                      </a:r>
                    </a:p>
                  </a:txBody>
                  <a:tcPr marL="0" marR="0" marT="0" marB="0" anchor="ctr">
                    <a:lnL>
                      <a:noFill/>
                    </a:lnL>
                    <a:lnR>
                      <a:noFill/>
                    </a:lnR>
                    <a:lnT>
                      <a:noFill/>
                    </a:lnT>
                    <a:lnB>
                      <a:noFill/>
                    </a:lnB>
                  </a:tcPr>
                </a:tc>
              </a:tr>
              <a:tr h="188015">
                <a:tc>
                  <a:txBody>
                    <a:bodyPr/>
                    <a:lstStyle/>
                    <a:p>
                      <a:r>
                        <a:rPr lang="en-US" sz="1200"/>
                        <a:t>September</a:t>
                      </a:r>
                    </a:p>
                  </a:txBody>
                  <a:tcPr marL="0" marR="0" marT="0" marB="0" anchor="ctr">
                    <a:lnL>
                      <a:noFill/>
                    </a:lnL>
                    <a:lnR>
                      <a:noFill/>
                    </a:lnR>
                    <a:lnT>
                      <a:noFill/>
                    </a:lnT>
                    <a:lnB>
                      <a:noFill/>
                    </a:lnB>
                  </a:tcPr>
                </a:tc>
                <a:tc>
                  <a:txBody>
                    <a:bodyPr/>
                    <a:lstStyle/>
                    <a:p>
                      <a:r>
                        <a:rPr lang="en-US" sz="1200"/>
                        <a:t>IHC Springfield Breakfast</a:t>
                      </a:r>
                    </a:p>
                  </a:txBody>
                  <a:tcPr marL="0" marR="0" marT="0" marB="0" anchor="ctr">
                    <a:lnL>
                      <a:noFill/>
                    </a:lnL>
                    <a:lnR>
                      <a:noFill/>
                    </a:lnR>
                    <a:lnT>
                      <a:noFill/>
                    </a:lnT>
                    <a:lnB>
                      <a:noFill/>
                    </a:lnB>
                  </a:tcPr>
                </a:tc>
                <a:tc>
                  <a:txBody>
                    <a:bodyPr/>
                    <a:lstStyle/>
                    <a:p>
                      <a:r>
                        <a:rPr lang="en-US" sz="1200"/>
                        <a:t>9/15/2015</a:t>
                      </a:r>
                    </a:p>
                  </a:txBody>
                  <a:tcPr marL="0" marR="0" marT="0" marB="0" anchor="ctr">
                    <a:lnL>
                      <a:noFill/>
                    </a:lnL>
                    <a:lnR>
                      <a:noFill/>
                    </a:lnR>
                    <a:lnT>
                      <a:noFill/>
                    </a:lnT>
                    <a:lnB>
                      <a:noFill/>
                    </a:lnB>
                  </a:tcPr>
                </a:tc>
              </a:tr>
              <a:tr h="376030">
                <a:tc>
                  <a:txBody>
                    <a:bodyPr/>
                    <a:lstStyle/>
                    <a:p>
                      <a:r>
                        <a:rPr lang="en-US" sz="1200"/>
                        <a:t>September</a:t>
                      </a:r>
                    </a:p>
                  </a:txBody>
                  <a:tcPr marL="0" marR="0" marT="0" marB="0" anchor="ctr">
                    <a:lnL>
                      <a:noFill/>
                    </a:lnL>
                    <a:lnR>
                      <a:noFill/>
                    </a:lnR>
                    <a:lnT>
                      <a:noFill/>
                    </a:lnT>
                    <a:lnB>
                      <a:noFill/>
                    </a:lnB>
                  </a:tcPr>
                </a:tc>
                <a:tc>
                  <a:txBody>
                    <a:bodyPr/>
                    <a:lstStyle/>
                    <a:p>
                      <a:r>
                        <a:rPr lang="en-US" sz="1200"/>
                        <a:t>QAP Public Hearing - afternoon of September board meeting</a:t>
                      </a:r>
                    </a:p>
                  </a:txBody>
                  <a:tcPr marL="0" marR="0" marT="0" marB="0" anchor="ctr">
                    <a:lnL>
                      <a:noFill/>
                    </a:lnL>
                    <a:lnR>
                      <a:noFill/>
                    </a:lnR>
                    <a:lnT>
                      <a:noFill/>
                    </a:lnT>
                    <a:lnB>
                      <a:noFill/>
                    </a:lnB>
                  </a:tcPr>
                </a:tc>
                <a:tc>
                  <a:txBody>
                    <a:bodyPr/>
                    <a:lstStyle/>
                    <a:p>
                      <a:r>
                        <a:rPr lang="en-US" sz="1200"/>
                        <a:t>9/18/2015</a:t>
                      </a:r>
                    </a:p>
                  </a:txBody>
                  <a:tcPr marL="0" marR="0" marT="0" marB="0" anchor="ctr">
                    <a:lnL>
                      <a:noFill/>
                    </a:lnL>
                    <a:lnR>
                      <a:noFill/>
                    </a:lnR>
                    <a:lnT>
                      <a:noFill/>
                    </a:lnT>
                    <a:lnB>
                      <a:noFill/>
                    </a:lnB>
                  </a:tcPr>
                </a:tc>
              </a:tr>
              <a:tr h="188015">
                <a:tc>
                  <a:txBody>
                    <a:bodyPr/>
                    <a:lstStyle/>
                    <a:p>
                      <a:r>
                        <a:rPr lang="en-US" sz="1200"/>
                        <a:t>September</a:t>
                      </a:r>
                    </a:p>
                  </a:txBody>
                  <a:tcPr marL="0" marR="0" marT="0" marB="0" anchor="ctr">
                    <a:lnL>
                      <a:noFill/>
                    </a:lnL>
                    <a:lnR>
                      <a:noFill/>
                    </a:lnR>
                    <a:lnT>
                      <a:noFill/>
                    </a:lnT>
                    <a:lnB>
                      <a:noFill/>
                    </a:lnB>
                  </a:tcPr>
                </a:tc>
                <a:tc>
                  <a:txBody>
                    <a:bodyPr/>
                    <a:lstStyle/>
                    <a:p>
                      <a:r>
                        <a:rPr lang="en-US" sz="1200"/>
                        <a:t>IHC Chicago Breakfast</a:t>
                      </a:r>
                    </a:p>
                  </a:txBody>
                  <a:tcPr marL="0" marR="0" marT="0" marB="0" anchor="ctr">
                    <a:lnL>
                      <a:noFill/>
                    </a:lnL>
                    <a:lnR>
                      <a:noFill/>
                    </a:lnR>
                    <a:lnT>
                      <a:noFill/>
                    </a:lnT>
                    <a:lnB>
                      <a:noFill/>
                    </a:lnB>
                  </a:tcPr>
                </a:tc>
                <a:tc>
                  <a:txBody>
                    <a:bodyPr/>
                    <a:lstStyle/>
                    <a:p>
                      <a:r>
                        <a:rPr lang="en-US" sz="1200"/>
                        <a:t>9/30/2015</a:t>
                      </a:r>
                    </a:p>
                  </a:txBody>
                  <a:tcPr marL="0" marR="0" marT="0" marB="0" anchor="ctr">
                    <a:lnL>
                      <a:noFill/>
                    </a:lnL>
                    <a:lnR>
                      <a:noFill/>
                    </a:lnR>
                    <a:lnT>
                      <a:noFill/>
                    </a:lnT>
                    <a:lnB>
                      <a:noFill/>
                    </a:lnB>
                  </a:tcPr>
                </a:tc>
              </a:tr>
              <a:tr h="376030">
                <a:tc>
                  <a:txBody>
                    <a:bodyPr/>
                    <a:lstStyle/>
                    <a:p>
                      <a:r>
                        <a:rPr lang="en-US" sz="1200" b="1"/>
                        <a:t>2015 - 4th Quarter</a:t>
                      </a:r>
                      <a:endParaRPr lang="en-US" sz="1200"/>
                    </a:p>
                  </a:txBody>
                  <a:tcPr marL="0" marR="0" marT="0" marB="0" anchor="ctr">
                    <a:lnL>
                      <a:noFill/>
                    </a:lnL>
                    <a:lnR>
                      <a:noFill/>
                    </a:lnR>
                    <a:lnT>
                      <a:noFill/>
                    </a:lnT>
                    <a:lnB>
                      <a:noFill/>
                    </a:lnB>
                    <a:solidFill>
                      <a:srgbClr val="BEBEBE"/>
                    </a:solidFill>
                  </a:tcPr>
                </a:tc>
                <a:tc>
                  <a:txBody>
                    <a:bodyPr/>
                    <a:lstStyle/>
                    <a:p>
                      <a:pPr algn="ctr"/>
                      <a:r>
                        <a:rPr lang="en-US" sz="1200" b="1"/>
                        <a:t>Event</a:t>
                      </a:r>
                      <a:endParaRPr lang="en-US" sz="1200"/>
                    </a:p>
                  </a:txBody>
                  <a:tcPr marL="0" marR="0" marT="0" marB="0" anchor="ctr">
                    <a:lnL>
                      <a:noFill/>
                    </a:lnL>
                    <a:lnR>
                      <a:noFill/>
                    </a:lnR>
                    <a:lnT>
                      <a:noFill/>
                    </a:lnT>
                    <a:lnB>
                      <a:noFill/>
                    </a:lnB>
                    <a:solidFill>
                      <a:srgbClr val="BEBEBE"/>
                    </a:solidFill>
                  </a:tcPr>
                </a:tc>
                <a:tc>
                  <a:txBody>
                    <a:bodyPr/>
                    <a:lstStyle/>
                    <a:p>
                      <a:pPr algn="r"/>
                      <a:r>
                        <a:rPr lang="en-US" sz="1200" b="1"/>
                        <a:t>Date</a:t>
                      </a:r>
                      <a:endParaRPr lang="en-US" sz="1200"/>
                    </a:p>
                  </a:txBody>
                  <a:tcPr marL="0" marR="0" marT="0" marB="0" anchor="ctr">
                    <a:lnL>
                      <a:noFill/>
                    </a:lnL>
                    <a:lnR>
                      <a:noFill/>
                    </a:lnR>
                    <a:lnT>
                      <a:noFill/>
                    </a:lnT>
                    <a:lnB>
                      <a:noFill/>
                    </a:lnB>
                    <a:solidFill>
                      <a:srgbClr val="BEBEBE"/>
                    </a:solidFill>
                  </a:tcPr>
                </a:tc>
              </a:tr>
              <a:tr h="188015">
                <a:tc>
                  <a:txBody>
                    <a:bodyPr/>
                    <a:lstStyle/>
                    <a:p>
                      <a:r>
                        <a:rPr lang="en-US" sz="1200"/>
                        <a:t>October</a:t>
                      </a:r>
                    </a:p>
                  </a:txBody>
                  <a:tcPr marL="0" marR="0" marT="0" marB="0" anchor="ctr">
                    <a:lnL>
                      <a:noFill/>
                    </a:lnL>
                    <a:lnR>
                      <a:noFill/>
                    </a:lnR>
                    <a:lnT>
                      <a:noFill/>
                    </a:lnT>
                    <a:lnB>
                      <a:noFill/>
                    </a:lnB>
                  </a:tcPr>
                </a:tc>
                <a:tc>
                  <a:txBody>
                    <a:bodyPr/>
                    <a:lstStyle/>
                    <a:p>
                      <a:r>
                        <a:rPr lang="en-US" sz="1200"/>
                        <a:t>QAP Public Comment Period Ends</a:t>
                      </a:r>
                    </a:p>
                  </a:txBody>
                  <a:tcPr marL="0" marR="0" marT="0" marB="0" anchor="ctr">
                    <a:lnL>
                      <a:noFill/>
                    </a:lnL>
                    <a:lnR>
                      <a:noFill/>
                    </a:lnR>
                    <a:lnT>
                      <a:noFill/>
                    </a:lnT>
                    <a:lnB>
                      <a:noFill/>
                    </a:lnB>
                  </a:tcPr>
                </a:tc>
                <a:tc>
                  <a:txBody>
                    <a:bodyPr/>
                    <a:lstStyle/>
                    <a:p>
                      <a:r>
                        <a:rPr lang="en-US" sz="1200"/>
                        <a:t>10/2/2015</a:t>
                      </a:r>
                    </a:p>
                  </a:txBody>
                  <a:tcPr marL="0" marR="0" marT="0" marB="0" anchor="ctr">
                    <a:lnL>
                      <a:noFill/>
                    </a:lnL>
                    <a:lnR>
                      <a:noFill/>
                    </a:lnR>
                    <a:lnT>
                      <a:noFill/>
                    </a:lnT>
                    <a:lnB>
                      <a:noFill/>
                    </a:lnB>
                  </a:tcPr>
                </a:tc>
              </a:tr>
              <a:tr h="376030">
                <a:tc>
                  <a:txBody>
                    <a:bodyPr/>
                    <a:lstStyle/>
                    <a:p>
                      <a:r>
                        <a:rPr lang="en-US" sz="1200"/>
                        <a:t>October</a:t>
                      </a:r>
                    </a:p>
                  </a:txBody>
                  <a:tcPr marL="0" marR="0" marT="0" marB="0" anchor="ctr">
                    <a:lnL>
                      <a:noFill/>
                    </a:lnL>
                    <a:lnR>
                      <a:noFill/>
                    </a:lnR>
                    <a:lnT>
                      <a:noFill/>
                    </a:lnT>
                    <a:lnB>
                      <a:noFill/>
                    </a:lnB>
                  </a:tcPr>
                </a:tc>
                <a:tc>
                  <a:txBody>
                    <a:bodyPr/>
                    <a:lstStyle/>
                    <a:p>
                      <a:r>
                        <a:rPr lang="en-US" sz="1200"/>
                        <a:t>QAP to October Board / QAP Workshop after board meeting</a:t>
                      </a:r>
                    </a:p>
                  </a:txBody>
                  <a:tcPr marL="0" marR="0" marT="0" marB="0" anchor="ctr">
                    <a:lnL>
                      <a:noFill/>
                    </a:lnL>
                    <a:lnR>
                      <a:noFill/>
                    </a:lnR>
                    <a:lnT>
                      <a:noFill/>
                    </a:lnT>
                    <a:lnB>
                      <a:noFill/>
                    </a:lnB>
                  </a:tcPr>
                </a:tc>
                <a:tc>
                  <a:txBody>
                    <a:bodyPr/>
                    <a:lstStyle/>
                    <a:p>
                      <a:r>
                        <a:rPr lang="en-US" sz="1200"/>
                        <a:t>10/16/2015</a:t>
                      </a:r>
                    </a:p>
                  </a:txBody>
                  <a:tcPr marL="0" marR="0" marT="0" marB="0" anchor="ctr">
                    <a:lnL>
                      <a:noFill/>
                    </a:lnL>
                    <a:lnR>
                      <a:noFill/>
                    </a:lnR>
                    <a:lnT>
                      <a:noFill/>
                    </a:lnT>
                    <a:lnB>
                      <a:noFill/>
                    </a:lnB>
                  </a:tcPr>
                </a:tc>
              </a:tr>
              <a:tr h="188015">
                <a:tc>
                  <a:txBody>
                    <a:bodyPr/>
                    <a:lstStyle/>
                    <a:p>
                      <a:r>
                        <a:rPr lang="en-US" sz="1200"/>
                        <a:t>October</a:t>
                      </a:r>
                    </a:p>
                  </a:txBody>
                  <a:tcPr marL="0" marR="0" marT="0" marB="0" anchor="ctr">
                    <a:lnL>
                      <a:noFill/>
                    </a:lnL>
                    <a:lnR>
                      <a:noFill/>
                    </a:lnR>
                    <a:lnT>
                      <a:noFill/>
                    </a:lnT>
                    <a:lnB>
                      <a:noFill/>
                    </a:lnB>
                  </a:tcPr>
                </a:tc>
                <a:tc>
                  <a:txBody>
                    <a:bodyPr/>
                    <a:lstStyle/>
                    <a:p>
                      <a:r>
                        <a:rPr lang="en-US" sz="1200"/>
                        <a:t>QAP Workshop Springfield</a:t>
                      </a:r>
                    </a:p>
                  </a:txBody>
                  <a:tcPr marL="0" marR="0" marT="0" marB="0" anchor="ctr">
                    <a:lnL>
                      <a:noFill/>
                    </a:lnL>
                    <a:lnR>
                      <a:noFill/>
                    </a:lnR>
                    <a:lnT>
                      <a:noFill/>
                    </a:lnT>
                    <a:lnB>
                      <a:noFill/>
                    </a:lnB>
                  </a:tcPr>
                </a:tc>
                <a:tc>
                  <a:txBody>
                    <a:bodyPr/>
                    <a:lstStyle/>
                    <a:p>
                      <a:r>
                        <a:rPr lang="en-US" sz="1200"/>
                        <a:t>10/22/2015</a:t>
                      </a:r>
                    </a:p>
                  </a:txBody>
                  <a:tcPr marL="0" marR="0" marT="0" marB="0" anchor="ctr">
                    <a:lnL>
                      <a:noFill/>
                    </a:lnL>
                    <a:lnR>
                      <a:noFill/>
                    </a:lnR>
                    <a:lnT>
                      <a:noFill/>
                    </a:lnT>
                    <a:lnB>
                      <a:noFill/>
                    </a:lnB>
                  </a:tcPr>
                </a:tc>
              </a:tr>
              <a:tr h="188015">
                <a:tc>
                  <a:txBody>
                    <a:bodyPr/>
                    <a:lstStyle/>
                    <a:p>
                      <a:r>
                        <a:rPr lang="en-US" sz="1200"/>
                        <a:t>November</a:t>
                      </a:r>
                    </a:p>
                  </a:txBody>
                  <a:tcPr marL="0" marR="0" marT="0" marB="0" anchor="ctr">
                    <a:lnL>
                      <a:noFill/>
                    </a:lnL>
                    <a:lnR>
                      <a:noFill/>
                    </a:lnR>
                    <a:lnT>
                      <a:noFill/>
                    </a:lnT>
                    <a:lnB>
                      <a:noFill/>
                    </a:lnB>
                  </a:tcPr>
                </a:tc>
                <a:tc>
                  <a:txBody>
                    <a:bodyPr/>
                    <a:lstStyle/>
                    <a:p>
                      <a:r>
                        <a:rPr lang="en-US" sz="1200"/>
                        <a:t>Round I 2016 PPAs Due</a:t>
                      </a:r>
                    </a:p>
                  </a:txBody>
                  <a:tcPr marL="0" marR="0" marT="0" marB="0" anchor="ctr">
                    <a:lnL>
                      <a:noFill/>
                    </a:lnL>
                    <a:lnR>
                      <a:noFill/>
                    </a:lnR>
                    <a:lnT>
                      <a:noFill/>
                    </a:lnT>
                    <a:lnB>
                      <a:noFill/>
                    </a:lnB>
                  </a:tcPr>
                </a:tc>
                <a:tc>
                  <a:txBody>
                    <a:bodyPr/>
                    <a:lstStyle/>
                    <a:p>
                      <a:r>
                        <a:rPr lang="en-US" sz="1200"/>
                        <a:t>11/6/2015</a:t>
                      </a:r>
                    </a:p>
                  </a:txBody>
                  <a:tcPr marL="0" marR="0" marT="0" marB="0" anchor="ctr">
                    <a:lnL>
                      <a:noFill/>
                    </a:lnL>
                    <a:lnR>
                      <a:noFill/>
                    </a:lnR>
                    <a:lnT>
                      <a:noFill/>
                    </a:lnT>
                    <a:lnB>
                      <a:noFill/>
                    </a:lnB>
                  </a:tcPr>
                </a:tc>
              </a:tr>
              <a:tr h="376030">
                <a:tc>
                  <a:txBody>
                    <a:bodyPr/>
                    <a:lstStyle/>
                    <a:p>
                      <a:r>
                        <a:rPr lang="en-US" sz="1200" b="1"/>
                        <a:t>2016 - 1st Quarter</a:t>
                      </a:r>
                      <a:endParaRPr lang="en-US" sz="1200"/>
                    </a:p>
                  </a:txBody>
                  <a:tcPr marL="0" marR="0" marT="0" marB="0" anchor="ctr">
                    <a:lnL>
                      <a:noFill/>
                    </a:lnL>
                    <a:lnR>
                      <a:noFill/>
                    </a:lnR>
                    <a:lnT>
                      <a:noFill/>
                    </a:lnT>
                    <a:lnB>
                      <a:noFill/>
                    </a:lnB>
                    <a:solidFill>
                      <a:srgbClr val="BEBEBE"/>
                    </a:solidFill>
                  </a:tcPr>
                </a:tc>
                <a:tc>
                  <a:txBody>
                    <a:bodyPr/>
                    <a:lstStyle/>
                    <a:p>
                      <a:pPr algn="ctr"/>
                      <a:r>
                        <a:rPr lang="en-US" sz="1200" b="1"/>
                        <a:t>Event</a:t>
                      </a:r>
                      <a:endParaRPr lang="en-US" sz="1200"/>
                    </a:p>
                  </a:txBody>
                  <a:tcPr marL="0" marR="0" marT="0" marB="0" anchor="ctr">
                    <a:lnL>
                      <a:noFill/>
                    </a:lnL>
                    <a:lnR>
                      <a:noFill/>
                    </a:lnR>
                    <a:lnT>
                      <a:noFill/>
                    </a:lnT>
                    <a:lnB>
                      <a:noFill/>
                    </a:lnB>
                    <a:solidFill>
                      <a:srgbClr val="BEBEBE"/>
                    </a:solidFill>
                  </a:tcPr>
                </a:tc>
                <a:tc>
                  <a:txBody>
                    <a:bodyPr/>
                    <a:lstStyle/>
                    <a:p>
                      <a:pPr algn="r"/>
                      <a:r>
                        <a:rPr lang="en-US" sz="1200" b="1"/>
                        <a:t>Date</a:t>
                      </a:r>
                      <a:endParaRPr lang="en-US" sz="1200"/>
                    </a:p>
                  </a:txBody>
                  <a:tcPr marL="0" marR="0" marT="0" marB="0" anchor="ctr">
                    <a:lnL>
                      <a:noFill/>
                    </a:lnL>
                    <a:lnR>
                      <a:noFill/>
                    </a:lnR>
                    <a:lnT>
                      <a:noFill/>
                    </a:lnT>
                    <a:lnB>
                      <a:noFill/>
                    </a:lnB>
                    <a:solidFill>
                      <a:srgbClr val="BEBEBE"/>
                    </a:solidFill>
                  </a:tcPr>
                </a:tc>
              </a:tr>
              <a:tr h="188015">
                <a:tc>
                  <a:txBody>
                    <a:bodyPr/>
                    <a:lstStyle/>
                    <a:p>
                      <a:r>
                        <a:rPr lang="en-US" sz="1200"/>
                        <a:t>January</a:t>
                      </a:r>
                    </a:p>
                  </a:txBody>
                  <a:tcPr marL="0" marR="0" marT="0" marB="0" anchor="ctr">
                    <a:lnL>
                      <a:noFill/>
                    </a:lnL>
                    <a:lnR>
                      <a:noFill/>
                    </a:lnR>
                    <a:lnT>
                      <a:noFill/>
                    </a:lnT>
                    <a:lnB>
                      <a:noFill/>
                    </a:lnB>
                  </a:tcPr>
                </a:tc>
                <a:tc>
                  <a:txBody>
                    <a:bodyPr/>
                    <a:lstStyle/>
                    <a:p>
                      <a:r>
                        <a:rPr lang="en-US" sz="1200"/>
                        <a:t>Round I 2016 PPA Announcements</a:t>
                      </a:r>
                    </a:p>
                  </a:txBody>
                  <a:tcPr marL="0" marR="0" marT="0" marB="0" anchor="ctr">
                    <a:lnL>
                      <a:noFill/>
                    </a:lnL>
                    <a:lnR>
                      <a:noFill/>
                    </a:lnR>
                    <a:lnT>
                      <a:noFill/>
                    </a:lnT>
                    <a:lnB>
                      <a:noFill/>
                    </a:lnB>
                  </a:tcPr>
                </a:tc>
                <a:tc>
                  <a:txBody>
                    <a:bodyPr/>
                    <a:lstStyle/>
                    <a:p>
                      <a:r>
                        <a:rPr lang="en-US" sz="1200"/>
                        <a:t>1/4/2016</a:t>
                      </a:r>
                    </a:p>
                  </a:txBody>
                  <a:tcPr marL="0" marR="0" marT="0" marB="0" anchor="ctr">
                    <a:lnL>
                      <a:noFill/>
                    </a:lnL>
                    <a:lnR>
                      <a:noFill/>
                    </a:lnR>
                    <a:lnT>
                      <a:noFill/>
                    </a:lnT>
                    <a:lnB>
                      <a:noFill/>
                    </a:lnB>
                  </a:tcPr>
                </a:tc>
              </a:tr>
              <a:tr h="188015">
                <a:tc>
                  <a:txBody>
                    <a:bodyPr/>
                    <a:lstStyle/>
                    <a:p>
                      <a:r>
                        <a:rPr lang="en-US" sz="1200"/>
                        <a:t>February</a:t>
                      </a:r>
                    </a:p>
                  </a:txBody>
                  <a:tcPr marL="0" marR="0" marT="0" marB="0" anchor="ctr">
                    <a:lnL>
                      <a:noFill/>
                    </a:lnL>
                    <a:lnR>
                      <a:noFill/>
                    </a:lnR>
                    <a:lnT>
                      <a:noFill/>
                    </a:lnT>
                    <a:lnB>
                      <a:noFill/>
                    </a:lnB>
                  </a:tcPr>
                </a:tc>
                <a:tc>
                  <a:txBody>
                    <a:bodyPr/>
                    <a:lstStyle/>
                    <a:p>
                      <a:r>
                        <a:rPr lang="en-US" sz="1200"/>
                        <a:t>Round I 2016 LIHTC Applications Due</a:t>
                      </a:r>
                    </a:p>
                  </a:txBody>
                  <a:tcPr marL="0" marR="0" marT="0" marB="0" anchor="ctr">
                    <a:lnL>
                      <a:noFill/>
                    </a:lnL>
                    <a:lnR>
                      <a:noFill/>
                    </a:lnR>
                    <a:lnT>
                      <a:noFill/>
                    </a:lnT>
                    <a:lnB>
                      <a:noFill/>
                    </a:lnB>
                  </a:tcPr>
                </a:tc>
                <a:tc>
                  <a:txBody>
                    <a:bodyPr/>
                    <a:lstStyle/>
                    <a:p>
                      <a:r>
                        <a:rPr lang="en-US" sz="1200"/>
                        <a:t>2/29/2016</a:t>
                      </a:r>
                    </a:p>
                  </a:txBody>
                  <a:tcPr marL="0" marR="0" marT="0" marB="0" anchor="ctr">
                    <a:lnL>
                      <a:noFill/>
                    </a:lnL>
                    <a:lnR>
                      <a:noFill/>
                    </a:lnR>
                    <a:lnT>
                      <a:noFill/>
                    </a:lnT>
                    <a:lnB>
                      <a:noFill/>
                    </a:lnB>
                  </a:tcPr>
                </a:tc>
              </a:tr>
              <a:tr h="188015">
                <a:tc>
                  <a:txBody>
                    <a:bodyPr/>
                    <a:lstStyle/>
                    <a:p>
                      <a:r>
                        <a:rPr lang="en-US" sz="1200"/>
                        <a:t>March</a:t>
                      </a:r>
                    </a:p>
                  </a:txBody>
                  <a:tcPr marL="0" marR="0" marT="0" marB="0" anchor="ctr">
                    <a:lnL>
                      <a:noFill/>
                    </a:lnL>
                    <a:lnR>
                      <a:noFill/>
                    </a:lnR>
                    <a:lnT>
                      <a:noFill/>
                    </a:lnT>
                    <a:lnB>
                      <a:noFill/>
                    </a:lnB>
                  </a:tcPr>
                </a:tc>
                <a:tc>
                  <a:txBody>
                    <a:bodyPr/>
                    <a:lstStyle/>
                    <a:p>
                      <a:r>
                        <a:rPr lang="en-US" sz="1200"/>
                        <a:t>Round II 2016 PPAs Due</a:t>
                      </a:r>
                    </a:p>
                  </a:txBody>
                  <a:tcPr marL="0" marR="0" marT="0" marB="0" anchor="ctr">
                    <a:lnL>
                      <a:noFill/>
                    </a:lnL>
                    <a:lnR>
                      <a:noFill/>
                    </a:lnR>
                    <a:lnT>
                      <a:noFill/>
                    </a:lnT>
                    <a:lnB>
                      <a:noFill/>
                    </a:lnB>
                  </a:tcPr>
                </a:tc>
                <a:tc>
                  <a:txBody>
                    <a:bodyPr/>
                    <a:lstStyle/>
                    <a:p>
                      <a:r>
                        <a:rPr lang="en-US" sz="1200"/>
                        <a:t>3/14/2016</a:t>
                      </a:r>
                    </a:p>
                  </a:txBody>
                  <a:tcPr marL="0" marR="0" marT="0" marB="0" anchor="ctr">
                    <a:lnL>
                      <a:noFill/>
                    </a:lnL>
                    <a:lnR>
                      <a:noFill/>
                    </a:lnR>
                    <a:lnT>
                      <a:noFill/>
                    </a:lnT>
                    <a:lnB>
                      <a:noFill/>
                    </a:lnB>
                  </a:tcPr>
                </a:tc>
              </a:tr>
              <a:tr h="376030">
                <a:tc>
                  <a:txBody>
                    <a:bodyPr/>
                    <a:lstStyle/>
                    <a:p>
                      <a:r>
                        <a:rPr lang="en-US" sz="1200" b="1"/>
                        <a:t>2016 - 2nd Quarter</a:t>
                      </a:r>
                      <a:endParaRPr lang="en-US" sz="1200"/>
                    </a:p>
                  </a:txBody>
                  <a:tcPr marL="0" marR="0" marT="0" marB="0" anchor="ctr">
                    <a:lnL>
                      <a:noFill/>
                    </a:lnL>
                    <a:lnR>
                      <a:noFill/>
                    </a:lnR>
                    <a:lnT>
                      <a:noFill/>
                    </a:lnT>
                    <a:lnB>
                      <a:noFill/>
                    </a:lnB>
                    <a:solidFill>
                      <a:srgbClr val="BEBEBE"/>
                    </a:solidFill>
                  </a:tcPr>
                </a:tc>
                <a:tc>
                  <a:txBody>
                    <a:bodyPr/>
                    <a:lstStyle/>
                    <a:p>
                      <a:pPr algn="ctr"/>
                      <a:r>
                        <a:rPr lang="en-US" sz="1200" b="1"/>
                        <a:t>Event</a:t>
                      </a:r>
                      <a:endParaRPr lang="en-US" sz="1200"/>
                    </a:p>
                  </a:txBody>
                  <a:tcPr marL="0" marR="0" marT="0" marB="0" anchor="ctr">
                    <a:lnL>
                      <a:noFill/>
                    </a:lnL>
                    <a:lnR>
                      <a:noFill/>
                    </a:lnR>
                    <a:lnT>
                      <a:noFill/>
                    </a:lnT>
                    <a:lnB>
                      <a:noFill/>
                    </a:lnB>
                    <a:solidFill>
                      <a:srgbClr val="BEBEBE"/>
                    </a:solidFill>
                  </a:tcPr>
                </a:tc>
                <a:tc>
                  <a:txBody>
                    <a:bodyPr/>
                    <a:lstStyle/>
                    <a:p>
                      <a:pPr algn="r"/>
                      <a:r>
                        <a:rPr lang="en-US" sz="1200" b="1"/>
                        <a:t>Date</a:t>
                      </a:r>
                      <a:endParaRPr lang="en-US" sz="1200"/>
                    </a:p>
                  </a:txBody>
                  <a:tcPr marL="0" marR="0" marT="0" marB="0" anchor="ctr">
                    <a:lnL>
                      <a:noFill/>
                    </a:lnL>
                    <a:lnR>
                      <a:noFill/>
                    </a:lnR>
                    <a:lnT>
                      <a:noFill/>
                    </a:lnT>
                    <a:lnB>
                      <a:noFill/>
                    </a:lnB>
                    <a:solidFill>
                      <a:srgbClr val="BEBEBE"/>
                    </a:solidFill>
                  </a:tcPr>
                </a:tc>
              </a:tr>
              <a:tr h="188015">
                <a:tc>
                  <a:txBody>
                    <a:bodyPr/>
                    <a:lstStyle/>
                    <a:p>
                      <a:r>
                        <a:rPr lang="en-US" sz="1200"/>
                        <a:t>April</a:t>
                      </a:r>
                    </a:p>
                  </a:txBody>
                  <a:tcPr marL="0" marR="0" marT="0" marB="0" anchor="ctr">
                    <a:lnL>
                      <a:noFill/>
                    </a:lnL>
                    <a:lnR>
                      <a:noFill/>
                    </a:lnR>
                    <a:lnT>
                      <a:noFill/>
                    </a:lnT>
                    <a:lnB>
                      <a:noFill/>
                    </a:lnB>
                  </a:tcPr>
                </a:tc>
                <a:tc>
                  <a:txBody>
                    <a:bodyPr/>
                    <a:lstStyle/>
                    <a:p>
                      <a:r>
                        <a:rPr lang="en-US" sz="1200"/>
                        <a:t>Round I 2016 LIHTC Board</a:t>
                      </a:r>
                    </a:p>
                  </a:txBody>
                  <a:tcPr marL="0" marR="0" marT="0" marB="0" anchor="ctr">
                    <a:lnL>
                      <a:noFill/>
                    </a:lnL>
                    <a:lnR>
                      <a:noFill/>
                    </a:lnR>
                    <a:lnT>
                      <a:noFill/>
                    </a:lnT>
                    <a:lnB>
                      <a:noFill/>
                    </a:lnB>
                  </a:tcPr>
                </a:tc>
                <a:tc>
                  <a:txBody>
                    <a:bodyPr/>
                    <a:lstStyle/>
                    <a:p>
                      <a:r>
                        <a:rPr lang="en-US" sz="1200"/>
                        <a:t>4/15/2015</a:t>
                      </a:r>
                    </a:p>
                  </a:txBody>
                  <a:tcPr marL="0" marR="0" marT="0" marB="0" anchor="ctr">
                    <a:lnL>
                      <a:noFill/>
                    </a:lnL>
                    <a:lnR>
                      <a:noFill/>
                    </a:lnR>
                    <a:lnT>
                      <a:noFill/>
                    </a:lnT>
                    <a:lnB>
                      <a:noFill/>
                    </a:lnB>
                  </a:tcPr>
                </a:tc>
              </a:tr>
              <a:tr h="188015">
                <a:tc>
                  <a:txBody>
                    <a:bodyPr/>
                    <a:lstStyle/>
                    <a:p>
                      <a:r>
                        <a:rPr lang="en-US" sz="1200"/>
                        <a:t>May</a:t>
                      </a:r>
                    </a:p>
                  </a:txBody>
                  <a:tcPr marL="0" marR="0" marT="0" marB="0" anchor="ctr">
                    <a:lnL>
                      <a:noFill/>
                    </a:lnL>
                    <a:lnR>
                      <a:noFill/>
                    </a:lnR>
                    <a:lnT>
                      <a:noFill/>
                    </a:lnT>
                    <a:lnB>
                      <a:noFill/>
                    </a:lnB>
                  </a:tcPr>
                </a:tc>
                <a:tc>
                  <a:txBody>
                    <a:bodyPr/>
                    <a:lstStyle/>
                    <a:p>
                      <a:r>
                        <a:rPr lang="en-US" sz="1200"/>
                        <a:t>Round II 2016 PPA Announcements</a:t>
                      </a:r>
                    </a:p>
                  </a:txBody>
                  <a:tcPr marL="0" marR="0" marT="0" marB="0" anchor="ctr">
                    <a:lnL>
                      <a:noFill/>
                    </a:lnL>
                    <a:lnR>
                      <a:noFill/>
                    </a:lnR>
                    <a:lnT>
                      <a:noFill/>
                    </a:lnT>
                    <a:lnB>
                      <a:noFill/>
                    </a:lnB>
                  </a:tcPr>
                </a:tc>
                <a:tc>
                  <a:txBody>
                    <a:bodyPr/>
                    <a:lstStyle/>
                    <a:p>
                      <a:r>
                        <a:rPr lang="en-US" sz="1200" dirty="0"/>
                        <a:t>5/6/2011</a:t>
                      </a:r>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val="5631807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762000"/>
            <a:ext cx="5715000" cy="1143000"/>
          </a:xfrm>
        </p:spPr>
        <p:txBody>
          <a:bodyPr>
            <a:normAutofit fontScale="90000"/>
          </a:bodyPr>
          <a:lstStyle/>
          <a:p>
            <a:pPr algn="ctr"/>
            <a:r>
              <a:rPr lang="en-US" dirty="0" smtClean="0"/>
              <a:t>2016-2017 QAP </a:t>
            </a:r>
            <a:br>
              <a:rPr lang="en-US" dirty="0" smtClean="0"/>
            </a:br>
            <a:r>
              <a:rPr lang="en-US" dirty="0" smtClean="0"/>
              <a:t>Preliminary Schedule</a:t>
            </a:r>
            <a:endParaRPr lang="en-US" dirty="0"/>
          </a:p>
        </p:txBody>
      </p:sp>
      <p:sp>
        <p:nvSpPr>
          <p:cNvPr id="3" name="Content Placeholder 2"/>
          <p:cNvSpPr>
            <a:spLocks noGrp="1"/>
          </p:cNvSpPr>
          <p:nvPr>
            <p:ph idx="1"/>
          </p:nvPr>
        </p:nvSpPr>
        <p:spPr>
          <a:xfrm>
            <a:off x="457200" y="1905000"/>
            <a:ext cx="8382000" cy="4800600"/>
          </a:xfrm>
        </p:spPr>
        <p:txBody>
          <a:bodyPr>
            <a:normAutofit/>
          </a:bodyPr>
          <a:lstStyle/>
          <a:p>
            <a:pPr marL="411480" lvl="1" indent="0">
              <a:buNone/>
            </a:pPr>
            <a:endParaRPr lang="en-US" dirty="0" smtClean="0"/>
          </a:p>
          <a:p>
            <a:pPr lvl="1"/>
            <a:endParaRPr lang="en-US" dirty="0" smtClean="0"/>
          </a:p>
          <a:p>
            <a:pPr lvl="1"/>
            <a:endParaRPr lang="en-US" dirty="0" smtClean="0"/>
          </a:p>
          <a:p>
            <a:pPr lvl="2"/>
            <a:endParaRPr lang="en-US" dirty="0" smtClean="0"/>
          </a:p>
          <a:p>
            <a:endParaRPr lang="en-US" dirty="0" smtClean="0"/>
          </a:p>
          <a:p>
            <a:pPr lvl="2"/>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graphicFrame>
        <p:nvGraphicFramePr>
          <p:cNvPr id="5" name="Table 4"/>
          <p:cNvGraphicFramePr>
            <a:graphicFrameLocks noGrp="1"/>
          </p:cNvGraphicFramePr>
          <p:nvPr/>
        </p:nvGraphicFramePr>
        <p:xfrm>
          <a:off x="1583994" y="2249490"/>
          <a:ext cx="5976011" cy="4324345"/>
        </p:xfrm>
        <a:graphic>
          <a:graphicData uri="http://schemas.openxmlformats.org/drawingml/2006/table">
            <a:tbl>
              <a:tblPr/>
              <a:tblGrid>
                <a:gridCol w="1103610"/>
                <a:gridCol w="3671193"/>
                <a:gridCol w="1201208"/>
              </a:tblGrid>
              <a:tr h="432435">
                <a:tc>
                  <a:txBody>
                    <a:bodyPr/>
                    <a:lstStyle/>
                    <a:p>
                      <a:r>
                        <a:rPr lang="en-US" sz="1400" b="1"/>
                        <a:t>2016 - 3rd Quarter</a:t>
                      </a:r>
                      <a:endParaRPr lang="en-US" sz="1400"/>
                    </a:p>
                  </a:txBody>
                  <a:tcPr marL="0" marR="0" marT="0" marB="0" anchor="ctr">
                    <a:lnL>
                      <a:noFill/>
                    </a:lnL>
                    <a:lnR>
                      <a:noFill/>
                    </a:lnR>
                    <a:lnT>
                      <a:noFill/>
                    </a:lnT>
                    <a:lnB>
                      <a:noFill/>
                    </a:lnB>
                    <a:solidFill>
                      <a:srgbClr val="BEBEBE"/>
                    </a:solidFill>
                  </a:tcPr>
                </a:tc>
                <a:tc>
                  <a:txBody>
                    <a:bodyPr/>
                    <a:lstStyle/>
                    <a:p>
                      <a:pPr algn="ctr"/>
                      <a:r>
                        <a:rPr lang="en-US" sz="1400" b="1"/>
                        <a:t>Event</a:t>
                      </a:r>
                      <a:endParaRPr lang="en-US" sz="1400"/>
                    </a:p>
                  </a:txBody>
                  <a:tcPr marL="0" marR="0" marT="0" marB="0" anchor="ctr">
                    <a:lnL>
                      <a:noFill/>
                    </a:lnL>
                    <a:lnR>
                      <a:noFill/>
                    </a:lnR>
                    <a:lnT>
                      <a:noFill/>
                    </a:lnT>
                    <a:lnB>
                      <a:noFill/>
                    </a:lnB>
                    <a:solidFill>
                      <a:srgbClr val="BEBEBE"/>
                    </a:solidFill>
                  </a:tcPr>
                </a:tc>
                <a:tc>
                  <a:txBody>
                    <a:bodyPr/>
                    <a:lstStyle/>
                    <a:p>
                      <a:pPr algn="r"/>
                      <a:r>
                        <a:rPr lang="en-US" sz="1400" b="1"/>
                        <a:t>Date</a:t>
                      </a:r>
                      <a:endParaRPr lang="en-US" sz="1400"/>
                    </a:p>
                  </a:txBody>
                  <a:tcPr marL="0" marR="0" marT="0" marB="0" anchor="ctr">
                    <a:lnL>
                      <a:noFill/>
                    </a:lnL>
                    <a:lnR>
                      <a:noFill/>
                    </a:lnR>
                    <a:lnT>
                      <a:noFill/>
                    </a:lnT>
                    <a:lnB>
                      <a:noFill/>
                    </a:lnB>
                    <a:solidFill>
                      <a:srgbClr val="BEBEBE"/>
                    </a:solidFill>
                  </a:tcPr>
                </a:tc>
              </a:tr>
              <a:tr h="216217">
                <a:tc>
                  <a:txBody>
                    <a:bodyPr/>
                    <a:lstStyle/>
                    <a:p>
                      <a:r>
                        <a:rPr lang="en-US" sz="1400"/>
                        <a:t>July</a:t>
                      </a:r>
                    </a:p>
                  </a:txBody>
                  <a:tcPr marL="0" marR="0" marT="0" marB="0" anchor="ctr">
                    <a:lnL>
                      <a:noFill/>
                    </a:lnL>
                    <a:lnR>
                      <a:noFill/>
                    </a:lnR>
                    <a:lnT>
                      <a:noFill/>
                    </a:lnT>
                    <a:lnB>
                      <a:noFill/>
                    </a:lnB>
                  </a:tcPr>
                </a:tc>
                <a:tc>
                  <a:txBody>
                    <a:bodyPr/>
                    <a:lstStyle/>
                    <a:p>
                      <a:r>
                        <a:rPr lang="en-US" sz="1400"/>
                        <a:t>Round II 2016 LIHTC Applications Due</a:t>
                      </a:r>
                    </a:p>
                  </a:txBody>
                  <a:tcPr marL="0" marR="0" marT="0" marB="0" anchor="ctr">
                    <a:lnL>
                      <a:noFill/>
                    </a:lnL>
                    <a:lnR>
                      <a:noFill/>
                    </a:lnR>
                    <a:lnT>
                      <a:noFill/>
                    </a:lnT>
                    <a:lnB>
                      <a:noFill/>
                    </a:lnB>
                  </a:tcPr>
                </a:tc>
                <a:tc>
                  <a:txBody>
                    <a:bodyPr/>
                    <a:lstStyle/>
                    <a:p>
                      <a:r>
                        <a:rPr lang="en-US" sz="1400"/>
                        <a:t>7/11/2016</a:t>
                      </a:r>
                    </a:p>
                  </a:txBody>
                  <a:tcPr marL="0" marR="0" marT="0" marB="0" anchor="ctr">
                    <a:lnL>
                      <a:noFill/>
                    </a:lnL>
                    <a:lnR>
                      <a:noFill/>
                    </a:lnR>
                    <a:lnT>
                      <a:noFill/>
                    </a:lnT>
                    <a:lnB>
                      <a:noFill/>
                    </a:lnB>
                  </a:tcPr>
                </a:tc>
              </a:tr>
              <a:tr h="216217">
                <a:tc>
                  <a:txBody>
                    <a:bodyPr/>
                    <a:lstStyle/>
                    <a:p>
                      <a:r>
                        <a:rPr lang="en-US" sz="1400"/>
                        <a:t>September</a:t>
                      </a:r>
                    </a:p>
                  </a:txBody>
                  <a:tcPr marL="0" marR="0" marT="0" marB="0" anchor="ctr">
                    <a:lnL>
                      <a:noFill/>
                    </a:lnL>
                    <a:lnR>
                      <a:noFill/>
                    </a:lnR>
                    <a:lnT>
                      <a:noFill/>
                    </a:lnT>
                    <a:lnB>
                      <a:noFill/>
                    </a:lnB>
                  </a:tcPr>
                </a:tc>
                <a:tc>
                  <a:txBody>
                    <a:bodyPr/>
                    <a:lstStyle/>
                    <a:p>
                      <a:r>
                        <a:rPr lang="en-US" sz="1400"/>
                        <a:t>Round II 2016 LIHTC Board</a:t>
                      </a:r>
                    </a:p>
                  </a:txBody>
                  <a:tcPr marL="0" marR="0" marT="0" marB="0" anchor="ctr">
                    <a:lnL>
                      <a:noFill/>
                    </a:lnL>
                    <a:lnR>
                      <a:noFill/>
                    </a:lnR>
                    <a:lnT>
                      <a:noFill/>
                    </a:lnT>
                    <a:lnB>
                      <a:noFill/>
                    </a:lnB>
                  </a:tcPr>
                </a:tc>
                <a:tc>
                  <a:txBody>
                    <a:bodyPr/>
                    <a:lstStyle/>
                    <a:p>
                      <a:r>
                        <a:rPr lang="en-US" sz="1400"/>
                        <a:t>9/16/2016</a:t>
                      </a:r>
                    </a:p>
                  </a:txBody>
                  <a:tcPr marL="0" marR="0" marT="0" marB="0" anchor="ctr">
                    <a:lnL>
                      <a:noFill/>
                    </a:lnL>
                    <a:lnR>
                      <a:noFill/>
                    </a:lnR>
                    <a:lnT>
                      <a:noFill/>
                    </a:lnT>
                    <a:lnB>
                      <a:noFill/>
                    </a:lnB>
                  </a:tcPr>
                </a:tc>
              </a:tr>
              <a:tr h="432435">
                <a:tc>
                  <a:txBody>
                    <a:bodyPr/>
                    <a:lstStyle/>
                    <a:p>
                      <a:r>
                        <a:rPr lang="en-US" sz="1400" b="1"/>
                        <a:t>2016 - 4th Quarter</a:t>
                      </a:r>
                      <a:endParaRPr lang="en-US" sz="1400"/>
                    </a:p>
                  </a:txBody>
                  <a:tcPr marL="0" marR="0" marT="0" marB="0" anchor="ctr">
                    <a:lnL>
                      <a:noFill/>
                    </a:lnL>
                    <a:lnR>
                      <a:noFill/>
                    </a:lnR>
                    <a:lnT>
                      <a:noFill/>
                    </a:lnT>
                    <a:lnB>
                      <a:noFill/>
                    </a:lnB>
                    <a:solidFill>
                      <a:srgbClr val="BEBEBE"/>
                    </a:solidFill>
                  </a:tcPr>
                </a:tc>
                <a:tc>
                  <a:txBody>
                    <a:bodyPr/>
                    <a:lstStyle/>
                    <a:p>
                      <a:pPr algn="ctr"/>
                      <a:r>
                        <a:rPr lang="en-US" sz="1400" b="1"/>
                        <a:t>Event</a:t>
                      </a:r>
                      <a:endParaRPr lang="en-US" sz="1400"/>
                    </a:p>
                  </a:txBody>
                  <a:tcPr marL="0" marR="0" marT="0" marB="0" anchor="ctr">
                    <a:lnL>
                      <a:noFill/>
                    </a:lnL>
                    <a:lnR>
                      <a:noFill/>
                    </a:lnR>
                    <a:lnT>
                      <a:noFill/>
                    </a:lnT>
                    <a:lnB>
                      <a:noFill/>
                    </a:lnB>
                    <a:solidFill>
                      <a:srgbClr val="BEBEBE"/>
                    </a:solidFill>
                  </a:tcPr>
                </a:tc>
                <a:tc>
                  <a:txBody>
                    <a:bodyPr/>
                    <a:lstStyle/>
                    <a:p>
                      <a:pPr algn="r"/>
                      <a:r>
                        <a:rPr lang="en-US" sz="1400" b="1"/>
                        <a:t>Date</a:t>
                      </a:r>
                      <a:endParaRPr lang="en-US" sz="1400"/>
                    </a:p>
                  </a:txBody>
                  <a:tcPr marL="0" marR="0" marT="0" marB="0" anchor="ctr">
                    <a:lnL>
                      <a:noFill/>
                    </a:lnL>
                    <a:lnR>
                      <a:noFill/>
                    </a:lnR>
                    <a:lnT>
                      <a:noFill/>
                    </a:lnT>
                    <a:lnB>
                      <a:noFill/>
                    </a:lnB>
                    <a:solidFill>
                      <a:srgbClr val="BEBEBE"/>
                    </a:solidFill>
                  </a:tcPr>
                </a:tc>
              </a:tr>
              <a:tr h="216217">
                <a:tc>
                  <a:txBody>
                    <a:bodyPr/>
                    <a:lstStyle/>
                    <a:p>
                      <a:r>
                        <a:rPr lang="en-US" sz="1400"/>
                        <a:t>October</a:t>
                      </a:r>
                    </a:p>
                  </a:txBody>
                  <a:tcPr marL="0" marR="0" marT="0" marB="0" anchor="ctr">
                    <a:lnL>
                      <a:noFill/>
                    </a:lnL>
                    <a:lnR>
                      <a:noFill/>
                    </a:lnR>
                    <a:lnT>
                      <a:noFill/>
                    </a:lnT>
                    <a:lnB>
                      <a:noFill/>
                    </a:lnB>
                  </a:tcPr>
                </a:tc>
                <a:tc>
                  <a:txBody>
                    <a:bodyPr/>
                    <a:lstStyle/>
                    <a:p>
                      <a:r>
                        <a:rPr lang="en-US" sz="1400"/>
                        <a:t>Round I 2017 PPAs Due</a:t>
                      </a:r>
                    </a:p>
                  </a:txBody>
                  <a:tcPr marL="0" marR="0" marT="0" marB="0" anchor="ctr">
                    <a:lnL>
                      <a:noFill/>
                    </a:lnL>
                    <a:lnR>
                      <a:noFill/>
                    </a:lnR>
                    <a:lnT>
                      <a:noFill/>
                    </a:lnT>
                    <a:lnB>
                      <a:noFill/>
                    </a:lnB>
                  </a:tcPr>
                </a:tc>
                <a:tc>
                  <a:txBody>
                    <a:bodyPr/>
                    <a:lstStyle/>
                    <a:p>
                      <a:r>
                        <a:rPr lang="en-US" sz="1400"/>
                        <a:t>10/14/2016</a:t>
                      </a:r>
                    </a:p>
                  </a:txBody>
                  <a:tcPr marL="0" marR="0" marT="0" marB="0" anchor="ctr">
                    <a:lnL>
                      <a:noFill/>
                    </a:lnL>
                    <a:lnR>
                      <a:noFill/>
                    </a:lnR>
                    <a:lnT>
                      <a:noFill/>
                    </a:lnT>
                    <a:lnB>
                      <a:noFill/>
                    </a:lnB>
                  </a:tcPr>
                </a:tc>
              </a:tr>
              <a:tr h="216217">
                <a:tc>
                  <a:txBody>
                    <a:bodyPr/>
                    <a:lstStyle/>
                    <a:p>
                      <a:r>
                        <a:rPr lang="en-US" sz="1400"/>
                        <a:t>December</a:t>
                      </a:r>
                    </a:p>
                  </a:txBody>
                  <a:tcPr marL="0" marR="0" marT="0" marB="0" anchor="ctr">
                    <a:lnL>
                      <a:noFill/>
                    </a:lnL>
                    <a:lnR>
                      <a:noFill/>
                    </a:lnR>
                    <a:lnT>
                      <a:noFill/>
                    </a:lnT>
                    <a:lnB>
                      <a:noFill/>
                    </a:lnB>
                  </a:tcPr>
                </a:tc>
                <a:tc>
                  <a:txBody>
                    <a:bodyPr/>
                    <a:lstStyle/>
                    <a:p>
                      <a:r>
                        <a:rPr lang="en-US" sz="1400"/>
                        <a:t>Round I 2017 PPA Announcements</a:t>
                      </a:r>
                    </a:p>
                  </a:txBody>
                  <a:tcPr marL="0" marR="0" marT="0" marB="0" anchor="ctr">
                    <a:lnL>
                      <a:noFill/>
                    </a:lnL>
                    <a:lnR>
                      <a:noFill/>
                    </a:lnR>
                    <a:lnT>
                      <a:noFill/>
                    </a:lnT>
                    <a:lnB>
                      <a:noFill/>
                    </a:lnB>
                  </a:tcPr>
                </a:tc>
                <a:tc>
                  <a:txBody>
                    <a:bodyPr/>
                    <a:lstStyle/>
                    <a:p>
                      <a:r>
                        <a:rPr lang="en-US" sz="1400"/>
                        <a:t>12/5/2016</a:t>
                      </a:r>
                    </a:p>
                  </a:txBody>
                  <a:tcPr marL="0" marR="0" marT="0" marB="0" anchor="ctr">
                    <a:lnL>
                      <a:noFill/>
                    </a:lnL>
                    <a:lnR>
                      <a:noFill/>
                    </a:lnR>
                    <a:lnT>
                      <a:noFill/>
                    </a:lnT>
                    <a:lnB>
                      <a:noFill/>
                    </a:lnB>
                  </a:tcPr>
                </a:tc>
              </a:tr>
              <a:tr h="432435">
                <a:tc>
                  <a:txBody>
                    <a:bodyPr/>
                    <a:lstStyle/>
                    <a:p>
                      <a:r>
                        <a:rPr lang="en-US" sz="1400" b="1"/>
                        <a:t>2017 - 1st Quarter</a:t>
                      </a:r>
                      <a:endParaRPr lang="en-US" sz="1400"/>
                    </a:p>
                  </a:txBody>
                  <a:tcPr marL="0" marR="0" marT="0" marB="0" anchor="ctr">
                    <a:lnL>
                      <a:noFill/>
                    </a:lnL>
                    <a:lnR>
                      <a:noFill/>
                    </a:lnR>
                    <a:lnT>
                      <a:noFill/>
                    </a:lnT>
                    <a:lnB>
                      <a:noFill/>
                    </a:lnB>
                    <a:solidFill>
                      <a:srgbClr val="BEBEBE"/>
                    </a:solidFill>
                  </a:tcPr>
                </a:tc>
                <a:tc>
                  <a:txBody>
                    <a:bodyPr/>
                    <a:lstStyle/>
                    <a:p>
                      <a:pPr algn="ctr"/>
                      <a:r>
                        <a:rPr lang="en-US" sz="1400" b="1"/>
                        <a:t>Event</a:t>
                      </a:r>
                      <a:endParaRPr lang="en-US" sz="1400"/>
                    </a:p>
                  </a:txBody>
                  <a:tcPr marL="0" marR="0" marT="0" marB="0" anchor="ctr">
                    <a:lnL>
                      <a:noFill/>
                    </a:lnL>
                    <a:lnR>
                      <a:noFill/>
                    </a:lnR>
                    <a:lnT>
                      <a:noFill/>
                    </a:lnT>
                    <a:lnB>
                      <a:noFill/>
                    </a:lnB>
                    <a:solidFill>
                      <a:srgbClr val="BEBEBE"/>
                    </a:solidFill>
                  </a:tcPr>
                </a:tc>
                <a:tc>
                  <a:txBody>
                    <a:bodyPr/>
                    <a:lstStyle/>
                    <a:p>
                      <a:pPr algn="r"/>
                      <a:r>
                        <a:rPr lang="en-US" sz="1400" b="1"/>
                        <a:t>Date</a:t>
                      </a:r>
                      <a:endParaRPr lang="en-US" sz="1400"/>
                    </a:p>
                  </a:txBody>
                  <a:tcPr marL="0" marR="0" marT="0" marB="0" anchor="ctr">
                    <a:lnL>
                      <a:noFill/>
                    </a:lnL>
                    <a:lnR>
                      <a:noFill/>
                    </a:lnR>
                    <a:lnT>
                      <a:noFill/>
                    </a:lnT>
                    <a:lnB>
                      <a:noFill/>
                    </a:lnB>
                    <a:solidFill>
                      <a:srgbClr val="BEBEBE"/>
                    </a:solidFill>
                  </a:tcPr>
                </a:tc>
              </a:tr>
              <a:tr h="216217">
                <a:tc>
                  <a:txBody>
                    <a:bodyPr/>
                    <a:lstStyle/>
                    <a:p>
                      <a:r>
                        <a:rPr lang="en-US" sz="1400"/>
                        <a:t>February</a:t>
                      </a:r>
                    </a:p>
                  </a:txBody>
                  <a:tcPr marL="0" marR="0" marT="0" marB="0" anchor="ctr">
                    <a:lnL>
                      <a:noFill/>
                    </a:lnL>
                    <a:lnR>
                      <a:noFill/>
                    </a:lnR>
                    <a:lnT>
                      <a:noFill/>
                    </a:lnT>
                    <a:lnB>
                      <a:noFill/>
                    </a:lnB>
                  </a:tcPr>
                </a:tc>
                <a:tc>
                  <a:txBody>
                    <a:bodyPr/>
                    <a:lstStyle/>
                    <a:p>
                      <a:r>
                        <a:rPr lang="en-US" sz="1400"/>
                        <a:t>Round I 2017 LIHTC Applications Due</a:t>
                      </a:r>
                    </a:p>
                  </a:txBody>
                  <a:tcPr marL="0" marR="0" marT="0" marB="0" anchor="ctr">
                    <a:lnL>
                      <a:noFill/>
                    </a:lnL>
                    <a:lnR>
                      <a:noFill/>
                    </a:lnR>
                    <a:lnT>
                      <a:noFill/>
                    </a:lnT>
                    <a:lnB>
                      <a:noFill/>
                    </a:lnB>
                  </a:tcPr>
                </a:tc>
                <a:tc>
                  <a:txBody>
                    <a:bodyPr/>
                    <a:lstStyle/>
                    <a:p>
                      <a:r>
                        <a:rPr lang="en-US" sz="1400"/>
                        <a:t>2/10/2017</a:t>
                      </a:r>
                    </a:p>
                  </a:txBody>
                  <a:tcPr marL="0" marR="0" marT="0" marB="0" anchor="ctr">
                    <a:lnL>
                      <a:noFill/>
                    </a:lnL>
                    <a:lnR>
                      <a:noFill/>
                    </a:lnR>
                    <a:lnT>
                      <a:noFill/>
                    </a:lnT>
                    <a:lnB>
                      <a:noFill/>
                    </a:lnB>
                  </a:tcPr>
                </a:tc>
              </a:tr>
              <a:tr h="216217">
                <a:tc>
                  <a:txBody>
                    <a:bodyPr/>
                    <a:lstStyle/>
                    <a:p>
                      <a:r>
                        <a:rPr lang="en-US" sz="1400"/>
                        <a:t>March</a:t>
                      </a:r>
                    </a:p>
                  </a:txBody>
                  <a:tcPr marL="0" marR="0" marT="0" marB="0" anchor="ctr">
                    <a:lnL>
                      <a:noFill/>
                    </a:lnL>
                    <a:lnR>
                      <a:noFill/>
                    </a:lnR>
                    <a:lnT>
                      <a:noFill/>
                    </a:lnT>
                    <a:lnB>
                      <a:noFill/>
                    </a:lnB>
                  </a:tcPr>
                </a:tc>
                <a:tc>
                  <a:txBody>
                    <a:bodyPr/>
                    <a:lstStyle/>
                    <a:p>
                      <a:r>
                        <a:rPr lang="en-US" sz="1400"/>
                        <a:t>Round II 2017 PPAs Due</a:t>
                      </a:r>
                    </a:p>
                  </a:txBody>
                  <a:tcPr marL="0" marR="0" marT="0" marB="0" anchor="ctr">
                    <a:lnL>
                      <a:noFill/>
                    </a:lnL>
                    <a:lnR>
                      <a:noFill/>
                    </a:lnR>
                    <a:lnT>
                      <a:noFill/>
                    </a:lnT>
                    <a:lnB>
                      <a:noFill/>
                    </a:lnB>
                  </a:tcPr>
                </a:tc>
                <a:tc>
                  <a:txBody>
                    <a:bodyPr/>
                    <a:lstStyle/>
                    <a:p>
                      <a:r>
                        <a:rPr lang="en-US" sz="1400"/>
                        <a:t>3/3/2017</a:t>
                      </a:r>
                    </a:p>
                  </a:txBody>
                  <a:tcPr marL="0" marR="0" marT="0" marB="0" anchor="ctr">
                    <a:lnL>
                      <a:noFill/>
                    </a:lnL>
                    <a:lnR>
                      <a:noFill/>
                    </a:lnR>
                    <a:lnT>
                      <a:noFill/>
                    </a:lnT>
                    <a:lnB>
                      <a:noFill/>
                    </a:lnB>
                  </a:tcPr>
                </a:tc>
              </a:tr>
              <a:tr h="432435">
                <a:tc>
                  <a:txBody>
                    <a:bodyPr/>
                    <a:lstStyle/>
                    <a:p>
                      <a:r>
                        <a:rPr lang="en-US" sz="1400" b="1"/>
                        <a:t>2017 - 2nd Quarter</a:t>
                      </a:r>
                      <a:endParaRPr lang="en-US" sz="1400"/>
                    </a:p>
                  </a:txBody>
                  <a:tcPr marL="0" marR="0" marT="0" marB="0" anchor="ctr">
                    <a:lnL>
                      <a:noFill/>
                    </a:lnL>
                    <a:lnR>
                      <a:noFill/>
                    </a:lnR>
                    <a:lnT>
                      <a:noFill/>
                    </a:lnT>
                    <a:lnB>
                      <a:noFill/>
                    </a:lnB>
                    <a:solidFill>
                      <a:srgbClr val="BEBEBE"/>
                    </a:solidFill>
                  </a:tcPr>
                </a:tc>
                <a:tc>
                  <a:txBody>
                    <a:bodyPr/>
                    <a:lstStyle/>
                    <a:p>
                      <a:pPr algn="ctr"/>
                      <a:r>
                        <a:rPr lang="en-US" sz="1400" b="1"/>
                        <a:t>Event</a:t>
                      </a:r>
                      <a:endParaRPr lang="en-US" sz="1400"/>
                    </a:p>
                  </a:txBody>
                  <a:tcPr marL="0" marR="0" marT="0" marB="0" anchor="ctr">
                    <a:lnL>
                      <a:noFill/>
                    </a:lnL>
                    <a:lnR>
                      <a:noFill/>
                    </a:lnR>
                    <a:lnT>
                      <a:noFill/>
                    </a:lnT>
                    <a:lnB>
                      <a:noFill/>
                    </a:lnB>
                    <a:solidFill>
                      <a:srgbClr val="BEBEBE"/>
                    </a:solidFill>
                  </a:tcPr>
                </a:tc>
                <a:tc>
                  <a:txBody>
                    <a:bodyPr/>
                    <a:lstStyle/>
                    <a:p>
                      <a:pPr algn="r"/>
                      <a:r>
                        <a:rPr lang="en-US" sz="1400" b="1"/>
                        <a:t>Date</a:t>
                      </a:r>
                      <a:endParaRPr lang="en-US" sz="1400"/>
                    </a:p>
                  </a:txBody>
                  <a:tcPr marL="0" marR="0" marT="0" marB="0" anchor="ctr">
                    <a:lnL>
                      <a:noFill/>
                    </a:lnL>
                    <a:lnR>
                      <a:noFill/>
                    </a:lnR>
                    <a:lnT>
                      <a:noFill/>
                    </a:lnT>
                    <a:lnB>
                      <a:noFill/>
                    </a:lnB>
                    <a:solidFill>
                      <a:srgbClr val="BEBEBE"/>
                    </a:solidFill>
                  </a:tcPr>
                </a:tc>
              </a:tr>
              <a:tr h="216217">
                <a:tc>
                  <a:txBody>
                    <a:bodyPr/>
                    <a:lstStyle/>
                    <a:p>
                      <a:r>
                        <a:rPr lang="en-US" sz="1400"/>
                        <a:t>April</a:t>
                      </a:r>
                    </a:p>
                  </a:txBody>
                  <a:tcPr marL="0" marR="0" marT="0" marB="0" anchor="ctr">
                    <a:lnL>
                      <a:noFill/>
                    </a:lnL>
                    <a:lnR>
                      <a:noFill/>
                    </a:lnR>
                    <a:lnT>
                      <a:noFill/>
                    </a:lnT>
                    <a:lnB>
                      <a:noFill/>
                    </a:lnB>
                  </a:tcPr>
                </a:tc>
                <a:tc>
                  <a:txBody>
                    <a:bodyPr/>
                    <a:lstStyle/>
                    <a:p>
                      <a:r>
                        <a:rPr lang="en-US" sz="1400"/>
                        <a:t>Round I 2017 LIHTC Board</a:t>
                      </a:r>
                    </a:p>
                  </a:txBody>
                  <a:tcPr marL="0" marR="0" marT="0" marB="0" anchor="ctr">
                    <a:lnL>
                      <a:noFill/>
                    </a:lnL>
                    <a:lnR>
                      <a:noFill/>
                    </a:lnR>
                    <a:lnT>
                      <a:noFill/>
                    </a:lnT>
                    <a:lnB>
                      <a:noFill/>
                    </a:lnB>
                  </a:tcPr>
                </a:tc>
                <a:tc>
                  <a:txBody>
                    <a:bodyPr/>
                    <a:lstStyle/>
                    <a:p>
                      <a:r>
                        <a:rPr lang="en-US" sz="1400"/>
                        <a:t>4/21/2017</a:t>
                      </a:r>
                    </a:p>
                  </a:txBody>
                  <a:tcPr marL="0" marR="0" marT="0" marB="0" anchor="ctr">
                    <a:lnL>
                      <a:noFill/>
                    </a:lnL>
                    <a:lnR>
                      <a:noFill/>
                    </a:lnR>
                    <a:lnT>
                      <a:noFill/>
                    </a:lnT>
                    <a:lnB>
                      <a:noFill/>
                    </a:lnB>
                  </a:tcPr>
                </a:tc>
              </a:tr>
              <a:tr h="216217">
                <a:tc>
                  <a:txBody>
                    <a:bodyPr/>
                    <a:lstStyle/>
                    <a:p>
                      <a:r>
                        <a:rPr lang="en-US" sz="1400"/>
                        <a:t>April</a:t>
                      </a:r>
                    </a:p>
                  </a:txBody>
                  <a:tcPr marL="0" marR="0" marT="0" marB="0" anchor="ctr">
                    <a:lnL>
                      <a:noFill/>
                    </a:lnL>
                    <a:lnR>
                      <a:noFill/>
                    </a:lnR>
                    <a:lnT>
                      <a:noFill/>
                    </a:lnT>
                    <a:lnB>
                      <a:noFill/>
                    </a:lnB>
                  </a:tcPr>
                </a:tc>
                <a:tc>
                  <a:txBody>
                    <a:bodyPr/>
                    <a:lstStyle/>
                    <a:p>
                      <a:r>
                        <a:rPr lang="en-US" sz="1400"/>
                        <a:t>Round II 2017 PPA Announcement</a:t>
                      </a:r>
                    </a:p>
                  </a:txBody>
                  <a:tcPr marL="0" marR="0" marT="0" marB="0" anchor="ctr">
                    <a:lnL>
                      <a:noFill/>
                    </a:lnL>
                    <a:lnR>
                      <a:noFill/>
                    </a:lnR>
                    <a:lnT>
                      <a:noFill/>
                    </a:lnT>
                    <a:lnB>
                      <a:noFill/>
                    </a:lnB>
                  </a:tcPr>
                </a:tc>
                <a:tc>
                  <a:txBody>
                    <a:bodyPr/>
                    <a:lstStyle/>
                    <a:p>
                      <a:r>
                        <a:rPr lang="en-US" sz="1400"/>
                        <a:t>4/21/2017</a:t>
                      </a:r>
                    </a:p>
                  </a:txBody>
                  <a:tcPr marL="0" marR="0" marT="0" marB="0" anchor="ctr">
                    <a:lnL>
                      <a:noFill/>
                    </a:lnL>
                    <a:lnR>
                      <a:noFill/>
                    </a:lnR>
                    <a:lnT>
                      <a:noFill/>
                    </a:lnT>
                    <a:lnB>
                      <a:noFill/>
                    </a:lnB>
                  </a:tcPr>
                </a:tc>
              </a:tr>
              <a:tr h="216217">
                <a:tc>
                  <a:txBody>
                    <a:bodyPr/>
                    <a:lstStyle/>
                    <a:p>
                      <a:r>
                        <a:rPr lang="en-US" sz="1400"/>
                        <a:t>June</a:t>
                      </a:r>
                    </a:p>
                  </a:txBody>
                  <a:tcPr marL="0" marR="0" marT="0" marB="0" anchor="ctr">
                    <a:lnL>
                      <a:noFill/>
                    </a:lnL>
                    <a:lnR>
                      <a:noFill/>
                    </a:lnR>
                    <a:lnT>
                      <a:noFill/>
                    </a:lnT>
                    <a:lnB>
                      <a:noFill/>
                    </a:lnB>
                  </a:tcPr>
                </a:tc>
                <a:tc>
                  <a:txBody>
                    <a:bodyPr/>
                    <a:lstStyle/>
                    <a:p>
                      <a:r>
                        <a:rPr lang="en-US" sz="1400"/>
                        <a:t>Round II 2017 LIHTC Applications Due</a:t>
                      </a:r>
                    </a:p>
                  </a:txBody>
                  <a:tcPr marL="0" marR="0" marT="0" marB="0" anchor="ctr">
                    <a:lnL>
                      <a:noFill/>
                    </a:lnL>
                    <a:lnR>
                      <a:noFill/>
                    </a:lnR>
                    <a:lnT>
                      <a:noFill/>
                    </a:lnT>
                    <a:lnB>
                      <a:noFill/>
                    </a:lnB>
                  </a:tcPr>
                </a:tc>
                <a:tc>
                  <a:txBody>
                    <a:bodyPr/>
                    <a:lstStyle/>
                    <a:p>
                      <a:r>
                        <a:rPr lang="en-US" sz="1400"/>
                        <a:t>6/23/2017</a:t>
                      </a:r>
                    </a:p>
                  </a:txBody>
                  <a:tcPr marL="0" marR="0" marT="0" marB="0" anchor="ctr">
                    <a:lnL>
                      <a:noFill/>
                    </a:lnL>
                    <a:lnR>
                      <a:noFill/>
                    </a:lnR>
                    <a:lnT>
                      <a:noFill/>
                    </a:lnT>
                    <a:lnB>
                      <a:noFill/>
                    </a:lnB>
                  </a:tcPr>
                </a:tc>
              </a:tr>
              <a:tr h="432435">
                <a:tc>
                  <a:txBody>
                    <a:bodyPr/>
                    <a:lstStyle/>
                    <a:p>
                      <a:r>
                        <a:rPr lang="en-US" sz="1400" b="1"/>
                        <a:t>2017 - 3rd Quarter</a:t>
                      </a:r>
                      <a:endParaRPr lang="en-US" sz="1400"/>
                    </a:p>
                  </a:txBody>
                  <a:tcPr marL="0" marR="0" marT="0" marB="0" anchor="ctr">
                    <a:lnL>
                      <a:noFill/>
                    </a:lnL>
                    <a:lnR>
                      <a:noFill/>
                    </a:lnR>
                    <a:lnT>
                      <a:noFill/>
                    </a:lnT>
                    <a:lnB>
                      <a:noFill/>
                    </a:lnB>
                    <a:solidFill>
                      <a:srgbClr val="BEBEBE"/>
                    </a:solidFill>
                  </a:tcPr>
                </a:tc>
                <a:tc>
                  <a:txBody>
                    <a:bodyPr/>
                    <a:lstStyle/>
                    <a:p>
                      <a:pPr algn="ctr"/>
                      <a:r>
                        <a:rPr lang="en-US" sz="1400" b="1"/>
                        <a:t>Event</a:t>
                      </a:r>
                      <a:endParaRPr lang="en-US" sz="1400"/>
                    </a:p>
                  </a:txBody>
                  <a:tcPr marL="0" marR="0" marT="0" marB="0" anchor="ctr">
                    <a:lnL>
                      <a:noFill/>
                    </a:lnL>
                    <a:lnR>
                      <a:noFill/>
                    </a:lnR>
                    <a:lnT>
                      <a:noFill/>
                    </a:lnT>
                    <a:lnB>
                      <a:noFill/>
                    </a:lnB>
                    <a:solidFill>
                      <a:srgbClr val="BEBEBE"/>
                    </a:solidFill>
                  </a:tcPr>
                </a:tc>
                <a:tc>
                  <a:txBody>
                    <a:bodyPr/>
                    <a:lstStyle/>
                    <a:p>
                      <a:pPr algn="r"/>
                      <a:r>
                        <a:rPr lang="en-US" sz="1400" b="1"/>
                        <a:t>Date</a:t>
                      </a:r>
                      <a:endParaRPr lang="en-US" sz="1400"/>
                    </a:p>
                  </a:txBody>
                  <a:tcPr marL="0" marR="0" marT="0" marB="0" anchor="ctr">
                    <a:lnL>
                      <a:noFill/>
                    </a:lnL>
                    <a:lnR>
                      <a:noFill/>
                    </a:lnR>
                    <a:lnT>
                      <a:noFill/>
                    </a:lnT>
                    <a:lnB>
                      <a:noFill/>
                    </a:lnB>
                    <a:solidFill>
                      <a:srgbClr val="BEBEBE"/>
                    </a:solidFill>
                  </a:tcPr>
                </a:tc>
              </a:tr>
              <a:tr h="216217">
                <a:tc>
                  <a:txBody>
                    <a:bodyPr/>
                    <a:lstStyle/>
                    <a:p>
                      <a:r>
                        <a:rPr lang="en-US" sz="1400"/>
                        <a:t>August</a:t>
                      </a:r>
                    </a:p>
                  </a:txBody>
                  <a:tcPr marL="0" marR="0" marT="0" marB="0" anchor="ctr">
                    <a:lnL>
                      <a:noFill/>
                    </a:lnL>
                    <a:lnR>
                      <a:noFill/>
                    </a:lnR>
                    <a:lnT>
                      <a:noFill/>
                    </a:lnT>
                    <a:lnB>
                      <a:noFill/>
                    </a:lnB>
                  </a:tcPr>
                </a:tc>
                <a:tc>
                  <a:txBody>
                    <a:bodyPr/>
                    <a:lstStyle/>
                    <a:p>
                      <a:r>
                        <a:rPr lang="en-US" sz="1400"/>
                        <a:t>Round II 2017 LIHTC Board</a:t>
                      </a:r>
                    </a:p>
                  </a:txBody>
                  <a:tcPr marL="0" marR="0" marT="0" marB="0" anchor="ctr">
                    <a:lnL>
                      <a:noFill/>
                    </a:lnL>
                    <a:lnR>
                      <a:noFill/>
                    </a:lnR>
                    <a:lnT>
                      <a:noFill/>
                    </a:lnT>
                    <a:lnB>
                      <a:noFill/>
                    </a:lnB>
                  </a:tcPr>
                </a:tc>
                <a:tc>
                  <a:txBody>
                    <a:bodyPr/>
                    <a:lstStyle/>
                    <a:p>
                      <a:r>
                        <a:rPr lang="en-US" sz="1400" dirty="0"/>
                        <a:t>8/18/2017</a:t>
                      </a:r>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val="27029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143000"/>
            <a:ext cx="5715000" cy="1066800"/>
          </a:xfrm>
        </p:spPr>
        <p:txBody>
          <a:bodyPr/>
          <a:lstStyle/>
          <a:p>
            <a:pPr algn="ctr"/>
            <a:r>
              <a:rPr lang="en-US" dirty="0" smtClean="0"/>
              <a:t>Definitions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Added:</a:t>
            </a:r>
          </a:p>
          <a:p>
            <a:pPr lvl="1"/>
            <a:r>
              <a:rPr lang="en-US" dirty="0" smtClean="0"/>
              <a:t>Community Revitalization Effort (Page 5)</a:t>
            </a:r>
          </a:p>
          <a:p>
            <a:pPr lvl="2"/>
            <a:r>
              <a:rPr lang="en-US" dirty="0" smtClean="0"/>
              <a:t>a) Community Revitalization Effort</a:t>
            </a:r>
          </a:p>
          <a:p>
            <a:pPr lvl="2"/>
            <a:r>
              <a:rPr lang="en-US" dirty="0" smtClean="0"/>
              <a:t>b) Community</a:t>
            </a:r>
          </a:p>
          <a:p>
            <a:pPr lvl="2"/>
            <a:r>
              <a:rPr lang="en-US" dirty="0" smtClean="0"/>
              <a:t>c) Affordable Housing</a:t>
            </a:r>
          </a:p>
          <a:p>
            <a:pPr lvl="1">
              <a:buNone/>
            </a:pPr>
            <a:endParaRPr lang="en-US" dirty="0" smtClean="0"/>
          </a:p>
          <a:p>
            <a:r>
              <a:rPr lang="en-US" dirty="0" smtClean="0"/>
              <a:t>Removed</a:t>
            </a:r>
          </a:p>
          <a:p>
            <a:pPr lvl="1"/>
            <a:r>
              <a:rPr lang="en-US" dirty="0" smtClean="0"/>
              <a:t>Homeless and Homeless At-Risk (Page 7)</a:t>
            </a:r>
          </a:p>
          <a:p>
            <a:pPr lvl="1"/>
            <a:r>
              <a:rPr lang="en-US" dirty="0" smtClean="0"/>
              <a:t>Permanent Supportive Housing (Page 7)</a:t>
            </a:r>
          </a:p>
          <a:p>
            <a:pPr lvl="1"/>
            <a:r>
              <a:rPr lang="en-US" dirty="0" smtClean="0"/>
              <a:t>Supportive Housing Populations (Page 9)</a:t>
            </a:r>
          </a:p>
          <a:p>
            <a:pPr lvl="1"/>
            <a:endParaRPr lang="en-US" dirty="0"/>
          </a:p>
          <a:p>
            <a:r>
              <a:rPr lang="en-US" dirty="0" smtClean="0"/>
              <a:t>Revised</a:t>
            </a:r>
            <a:endParaRPr lang="en-US" dirty="0"/>
          </a:p>
          <a:p>
            <a:pPr lvl="1"/>
            <a:r>
              <a:rPr lang="en-US" dirty="0"/>
              <a:t>Participant – removed “consultant” (Page 7</a:t>
            </a:r>
            <a:r>
              <a:rPr lang="en-US" dirty="0" smtClean="0"/>
              <a:t>)</a:t>
            </a:r>
            <a:endParaRPr lang="en-US" dirty="0"/>
          </a:p>
          <a:p>
            <a:pPr lvl="1"/>
            <a:r>
              <a:rPr lang="en-US" dirty="0"/>
              <a:t>State Referral Network Units – removed reference to Permanent Supportive Housing (Page 9)</a:t>
            </a:r>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1499948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143000"/>
            <a:ext cx="5715000" cy="1066800"/>
          </a:xfrm>
        </p:spPr>
        <p:txBody>
          <a:bodyPr>
            <a:normAutofit/>
          </a:bodyPr>
          <a:lstStyle/>
          <a:p>
            <a:pPr algn="ctr"/>
            <a:r>
              <a:rPr lang="en-US" dirty="0" smtClean="0"/>
              <a:t>II) General Provisions</a:t>
            </a:r>
            <a:endParaRPr lang="en-US" dirty="0"/>
          </a:p>
        </p:txBody>
      </p:sp>
      <p:sp>
        <p:nvSpPr>
          <p:cNvPr id="3" name="Content Placeholder 2"/>
          <p:cNvSpPr>
            <a:spLocks noGrp="1"/>
          </p:cNvSpPr>
          <p:nvPr>
            <p:ph idx="1"/>
          </p:nvPr>
        </p:nvSpPr>
        <p:spPr/>
        <p:txBody>
          <a:bodyPr>
            <a:normAutofit lnSpcReduction="10000"/>
          </a:bodyPr>
          <a:lstStyle/>
          <a:p>
            <a:r>
              <a:rPr lang="en-US" dirty="0" smtClean="0"/>
              <a:t>A) Changes to QAP (Page 10)</a:t>
            </a:r>
          </a:p>
          <a:p>
            <a:pPr marL="109728" indent="0">
              <a:buNone/>
            </a:pPr>
            <a:endParaRPr lang="en-US" sz="2400" dirty="0" smtClean="0"/>
          </a:p>
          <a:p>
            <a:pPr lvl="1"/>
            <a:r>
              <a:rPr lang="en-US" dirty="0" smtClean="0"/>
              <a:t>Added – </a:t>
            </a:r>
          </a:p>
          <a:p>
            <a:pPr lvl="2"/>
            <a:r>
              <a:rPr lang="en-US" dirty="0" smtClean="0"/>
              <a:t>“The Authority reserves the right to limit the number of 9% Tax Credit Reservations for Rental Assistance Demonstration Projects to one (1) per Set-Aside per year.”</a:t>
            </a:r>
          </a:p>
          <a:p>
            <a:pPr marL="704088" lvl="2" indent="0">
              <a:buNone/>
            </a:pPr>
            <a:endParaRPr lang="en-US" dirty="0" smtClean="0"/>
          </a:p>
          <a:p>
            <a:pPr lvl="2"/>
            <a:r>
              <a:rPr lang="en-US" dirty="0" smtClean="0"/>
              <a:t>“The Authority reserves the right to make Tax Credit Reservations in an amount above 1,500,000 per Project.”</a:t>
            </a:r>
          </a:p>
          <a:p>
            <a:pPr lvl="1"/>
            <a:endParaRPr lang="en-US" dirty="0" smtClean="0"/>
          </a:p>
          <a:p>
            <a:pPr lvl="1">
              <a:buNone/>
            </a:pPr>
            <a:endParaRPr lang="en-US" dirty="0" smtClean="0"/>
          </a:p>
          <a:p>
            <a:pPr lvl="1"/>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143000"/>
            <a:ext cx="5715000" cy="1066800"/>
          </a:xfrm>
        </p:spPr>
        <p:txBody>
          <a:bodyPr>
            <a:normAutofit fontScale="90000"/>
          </a:bodyPr>
          <a:lstStyle/>
          <a:p>
            <a:pPr algn="ctr"/>
            <a:r>
              <a:rPr lang="en-US" dirty="0" smtClean="0"/>
              <a:t>VI) Preliminary Project Assessment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Preliminary Project Assessment; 2) Evaluation; b) Project Market; Step 3 (Page 21)</a:t>
            </a:r>
          </a:p>
          <a:p>
            <a:pPr lvl="1"/>
            <a:r>
              <a:rPr lang="en-US" dirty="0" smtClean="0"/>
              <a:t>Added – </a:t>
            </a:r>
          </a:p>
          <a:p>
            <a:pPr lvl="2"/>
            <a:r>
              <a:rPr lang="en-US" dirty="0" smtClean="0"/>
              <a:t>“This plan is not required to meet the same standards as plans submitted for Community Revitalization Effort scoring (though plans submitted for that scoring review could also be submitted for PPA review).”</a:t>
            </a:r>
          </a:p>
          <a:p>
            <a:pPr marL="704088" lvl="2" indent="0">
              <a:buNone/>
            </a:pPr>
            <a:endParaRPr lang="en-US" dirty="0" smtClean="0"/>
          </a:p>
          <a:p>
            <a:r>
              <a:rPr lang="en-US" dirty="0"/>
              <a:t>A) Preliminary Project Assessment; 2) Evaluation; </a:t>
            </a:r>
            <a:r>
              <a:rPr lang="en-US" dirty="0" smtClean="0"/>
              <a:t>c) Opportunity Area and Proximate Opportunity Area </a:t>
            </a:r>
            <a:r>
              <a:rPr lang="en-US" dirty="0"/>
              <a:t>(Page </a:t>
            </a:r>
            <a:r>
              <a:rPr lang="en-US" dirty="0" smtClean="0"/>
              <a:t>22)</a:t>
            </a:r>
          </a:p>
          <a:p>
            <a:pPr lvl="1"/>
            <a:r>
              <a:rPr lang="en-US" dirty="0" smtClean="0"/>
              <a:t>Revised – definitions of Proximate Opportunity Areas moved to Scoring Section XIV)C)2)a) (Pages 71-72)</a:t>
            </a:r>
            <a:endParaRPr lang="en-US" dirty="0"/>
          </a:p>
          <a:p>
            <a:endParaRPr lang="en-US" dirty="0" smtClean="0"/>
          </a:p>
          <a:p>
            <a:pPr lvl="1">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143000"/>
            <a:ext cx="5715000" cy="1066800"/>
          </a:xfrm>
        </p:spPr>
        <p:txBody>
          <a:bodyPr>
            <a:normAutofit fontScale="90000"/>
          </a:bodyPr>
          <a:lstStyle/>
          <a:p>
            <a:pPr algn="ctr"/>
            <a:r>
              <a:rPr lang="en-US" dirty="0" smtClean="0"/>
              <a:t>VI) Preliminary Project Assessment</a:t>
            </a:r>
            <a:endParaRPr lang="en-US" dirty="0"/>
          </a:p>
        </p:txBody>
      </p:sp>
      <p:sp>
        <p:nvSpPr>
          <p:cNvPr id="3" name="Content Placeholder 2"/>
          <p:cNvSpPr>
            <a:spLocks noGrp="1"/>
          </p:cNvSpPr>
          <p:nvPr>
            <p:ph idx="1"/>
          </p:nvPr>
        </p:nvSpPr>
        <p:spPr>
          <a:xfrm>
            <a:off x="228600" y="2249424"/>
            <a:ext cx="8610600" cy="4325112"/>
          </a:xfrm>
        </p:spPr>
        <p:txBody>
          <a:bodyPr>
            <a:normAutofit fontScale="70000" lnSpcReduction="20000"/>
          </a:bodyPr>
          <a:lstStyle/>
          <a:p>
            <a:r>
              <a:rPr lang="en-US" dirty="0" smtClean="0"/>
              <a:t>A) Preliminary Project Assessment; 5) Preliminary Participant Score (Page 23)</a:t>
            </a:r>
          </a:p>
          <a:p>
            <a:pPr lvl="1"/>
            <a:r>
              <a:rPr lang="en-US" dirty="0" smtClean="0"/>
              <a:t>Added – </a:t>
            </a:r>
          </a:p>
          <a:p>
            <a:pPr lvl="2"/>
            <a:r>
              <a:rPr lang="en-US" dirty="0" smtClean="0"/>
              <a:t>“If a Project has received a PPA approval, each Participant will have the option, within five (5) business days of the applicant receiving notification of PPA approval, to submit an initial draft of the Unfavorable Practices Certification, which certification is discussed in more detail in Section (XIV)(D)(3).</a:t>
            </a:r>
          </a:p>
          <a:p>
            <a:pPr marL="704088" lvl="2" indent="0">
              <a:buNone/>
            </a:pPr>
            <a:endParaRPr lang="en-US" dirty="0"/>
          </a:p>
          <a:p>
            <a:pPr lvl="2"/>
            <a:r>
              <a:rPr lang="en-US" dirty="0" smtClean="0"/>
              <a:t>The Authority will review the draft Unfavorable Practices Certification and, within 21 business days of receipt thereof, provide the requesting Participant with preliminary feedback about whether the Authority is aware, as of the date of its response to the best of its knowledge, of any unfavorable practices not identified in the draft Unfavorable Practice Certification that may have the potential to negatively impact scoring upon full application.</a:t>
            </a:r>
          </a:p>
          <a:p>
            <a:pPr marL="704088" lvl="2" indent="0">
              <a:buNone/>
            </a:pPr>
            <a:endParaRPr lang="en-US" dirty="0" smtClean="0"/>
          </a:p>
          <a:p>
            <a:pPr lvl="2"/>
            <a:r>
              <a:rPr lang="en-US" dirty="0" smtClean="0"/>
              <a:t>The Authority will not determine whether or how many points may be deducted in this category until the point of full application.”</a:t>
            </a:r>
            <a:endParaRPr lang="en-US" dirty="0"/>
          </a:p>
          <a:p>
            <a:endParaRPr lang="en-US" dirty="0" smtClean="0"/>
          </a:p>
          <a:p>
            <a:pPr lvl="1">
              <a:buNone/>
            </a:pPr>
            <a:endParaRPr lang="en-US" dirty="0" smtClean="0"/>
          </a:p>
        </p:txBody>
      </p:sp>
      <p:pic>
        <p:nvPicPr>
          <p:cNvPr id="4" name="Picture 3" descr="IHC Logo_cropped.jpg"/>
          <p:cNvPicPr>
            <a:picLocks noChangeAspect="1"/>
          </p:cNvPicPr>
          <p:nvPr/>
        </p:nvPicPr>
        <p:blipFill>
          <a:blip r:embed="rId2" cstate="print"/>
          <a:stretch>
            <a:fillRect/>
          </a:stretch>
        </p:blipFill>
        <p:spPr>
          <a:xfrm>
            <a:off x="0" y="457200"/>
            <a:ext cx="2819400" cy="1409700"/>
          </a:xfrm>
          <a:prstGeom prst="rect">
            <a:avLst/>
          </a:prstGeom>
        </p:spPr>
      </p:pic>
    </p:spTree>
    <p:extLst>
      <p:ext uri="{BB962C8B-B14F-4D97-AF65-F5344CB8AC3E}">
        <p14:creationId xmlns:p14="http://schemas.microsoft.com/office/powerpoint/2010/main" val="41905871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1864</TotalTime>
  <Words>5745</Words>
  <Application>Microsoft Office PowerPoint</Application>
  <PresentationFormat>On-screen Show (4:3)</PresentationFormat>
  <Paragraphs>725</Paragraphs>
  <Slides>54</Slides>
  <Notes>2</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Urban</vt:lpstr>
      <vt:lpstr>Summary of IHDA’s 2016-2017 Draft QAP Changes  IHC Networking Luncheon President Lincoln Hotel, Springfield, IL September 15, 2015 </vt:lpstr>
      <vt:lpstr>IHDA Comment Process</vt:lpstr>
      <vt:lpstr>IHC Response Process</vt:lpstr>
      <vt:lpstr>IHC Disclaimer</vt:lpstr>
      <vt:lpstr>2016-2017 Draft QAP Process Changes</vt:lpstr>
      <vt:lpstr>Definitions</vt:lpstr>
      <vt:lpstr>II) General Provisions</vt:lpstr>
      <vt:lpstr>VI) Preliminary Project Assessment</vt:lpstr>
      <vt:lpstr>VI) Preliminary Project Assessment</vt:lpstr>
      <vt:lpstr>VII) Application Process</vt:lpstr>
      <vt:lpstr>VII) Application Process</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XIII) Mandatory</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XIV) Scoring</vt:lpstr>
      <vt:lpstr>2016-2017 QAP  Preliminary Schedule</vt:lpstr>
      <vt:lpstr>2016-2017 QAP  Preliminary Schedule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Illinois Housing Council</dc:title>
  <dc:creator>Andrea</dc:creator>
  <cp:lastModifiedBy>Lauren Anderson</cp:lastModifiedBy>
  <cp:revision>120</cp:revision>
  <cp:lastPrinted>2015-09-14T23:14:57Z</cp:lastPrinted>
  <dcterms:created xsi:type="dcterms:W3CDTF">2013-10-02T01:12:45Z</dcterms:created>
  <dcterms:modified xsi:type="dcterms:W3CDTF">2015-09-23T18:33:00Z</dcterms:modified>
</cp:coreProperties>
</file>