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</p:sldMasterIdLst>
  <p:notesMasterIdLst>
    <p:notesMasterId r:id="rId8"/>
  </p:notesMasterIdLst>
  <p:handoutMasterIdLst>
    <p:handoutMasterId r:id="rId9"/>
  </p:handoutMasterIdLst>
  <p:sldIdLst>
    <p:sldId id="321" r:id="rId3"/>
    <p:sldId id="361" r:id="rId4"/>
    <p:sldId id="371" r:id="rId5"/>
    <p:sldId id="370" r:id="rId6"/>
    <p:sldId id="326" r:id="rId7"/>
  </p:sldIdLst>
  <p:sldSz cx="9144000" cy="6858000" type="screen4x3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C6D2D6"/>
    <a:srgbClr val="00568F"/>
    <a:srgbClr val="424342"/>
    <a:srgbClr val="9EB6BE"/>
    <a:srgbClr val="4D803E"/>
    <a:srgbClr val="898078"/>
    <a:srgbClr val="335774"/>
    <a:srgbClr val="DEC991"/>
    <a:srgbClr val="EB9921"/>
    <a:srgbClr val="A9B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306" autoAdjust="0"/>
    <p:restoredTop sz="91090" autoAdjust="0"/>
  </p:normalViewPr>
  <p:slideViewPr>
    <p:cSldViewPr snapToGrid="0" snapToObjects="1">
      <p:cViewPr varScale="1">
        <p:scale>
          <a:sx n="84" d="100"/>
          <a:sy n="84" d="100"/>
        </p:scale>
        <p:origin x="96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8EB56609-A2B4-D744-92D5-E38B2F597485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46B87BC3-88CC-2649-84E4-9846E30AE3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8698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F139BCE5-2661-F44D-8C3C-1D09A7951B0D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B7B7C92E-D84C-1647-A083-42241B226D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316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87CA60-1111-4F0F-A614-143A3095C7FB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1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59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7C92E-D84C-1647-A083-42241B226D3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7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7C92E-D84C-1647-A083-42241B226D3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7C92E-D84C-1647-A083-42241B226D3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_title_master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048" y="209487"/>
            <a:ext cx="8743903" cy="64390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3024" y="6187788"/>
            <a:ext cx="21336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1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D88582C5-561A-3143-8C62-5E407905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573024" y="1600201"/>
            <a:ext cx="80711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800"/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1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endParaRPr lang="en-US" smtClean="0"/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57200" y="6194425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E13F638-EB9F-4192-A2FC-35577BE716F9}" type="slidenum">
              <a:rPr lang="en-US" sz="1000">
                <a:solidFill>
                  <a:srgbClr val="000000"/>
                </a:solidFill>
                <a:cs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29" name="Picture 15" descr="2010_slide_mas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04800"/>
            <a:ext cx="86868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_ending_slide-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64" y="2099507"/>
            <a:ext cx="7060976" cy="44146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TERPRISE-RGB-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56" y="5746813"/>
            <a:ext cx="2822448" cy="68884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13136" y="2875476"/>
            <a:ext cx="4873213" cy="14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kern="0" dirty="0" smtClean="0">
                <a:latin typeface="Arial Black" pitchFamily="34" charset="0"/>
                <a:ea typeface="+mj-ea"/>
                <a:cs typeface="Times New Roman" pitchFamily="18" charset="0"/>
              </a:rPr>
              <a:t>Preservation &amp; Recapitalization Strategies Without Tax Credits</a:t>
            </a:r>
            <a:endParaRPr kumimoji="0" lang="en-US" sz="21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600" i="1" kern="0" noProof="0" dirty="0" smtClean="0">
              <a:latin typeface="+mj-lt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kern="0" noProof="0" dirty="0" smtClean="0">
                <a:latin typeface="+mj-lt"/>
                <a:ea typeface="+mj-ea"/>
                <a:cs typeface="Times New Roman" pitchFamily="18" charset="0"/>
              </a:rPr>
              <a:t>National Housing &amp; Rehabilitation Association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2017 Annual Meeting &amp;</a:t>
            </a:r>
            <a:r>
              <a:rPr kumimoji="0" lang="en-US" sz="1400" i="1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Symposium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i="1" kern="0" baseline="0" noProof="0" dirty="0">
              <a:latin typeface="+mj-lt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Chris Herrmann, Vice President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kern="0" baseline="0" noProof="0" dirty="0" smtClean="0">
                <a:latin typeface="+mj-lt"/>
                <a:ea typeface="+mj-ea"/>
                <a:cs typeface="Times New Roman" pitchFamily="18" charset="0"/>
              </a:rPr>
              <a:t>(212)</a:t>
            </a:r>
            <a:r>
              <a:rPr lang="en-US" sz="1400" i="1" kern="0" noProof="0" dirty="0" smtClean="0">
                <a:latin typeface="+mj-lt"/>
                <a:ea typeface="+mj-ea"/>
                <a:cs typeface="Times New Roman" pitchFamily="18" charset="0"/>
              </a:rPr>
              <a:t> 284-7191 / cherrmann@enterprisecommunity.com</a:t>
            </a:r>
            <a:endParaRPr kumimoji="0" lang="en-US" sz="14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4528" y="40055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Enterprise’s Conventional Equity Product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414528" y="1467613"/>
            <a:ext cx="5780532" cy="405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>
            <a:lvl1pPr algn="l">
              <a:defRPr sz="2800"/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/>
              <a:t>Enterprise began offering “conventional equity” as an extension of our LIHTC syndication business in 2014.</a:t>
            </a:r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kern="0" dirty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/>
              <a:t>Through this business, we joint venture with local partners to acquire, improve, and create value in affordable and workforce rental housing properties.</a:t>
            </a:r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kern="0" dirty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/>
              <a:t>We invest in Year 10+ LIHTC, Section 8, and market rate / naturally affordable properties at or below 80% of AMI.</a:t>
            </a:r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kern="0" dirty="0" smtClean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/>
              <a:t>To date we have acquired nearly $200 MM of multifamily real estate, comprised of 13 properties and 2,500 homes.</a:t>
            </a:r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kern="0" dirty="0"/>
          </a:p>
          <a:p>
            <a:pPr indent="-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kern="0" dirty="0" smtClean="0"/>
          </a:p>
          <a:p>
            <a:pPr indent="-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kern="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39136" y="5954811"/>
            <a:ext cx="309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A030B4A-9AEB-4F56-89FE-300840E36D60}" type="slidenum">
              <a:rPr lang="en-US" sz="1400" smtClean="0"/>
              <a:pPr/>
              <a:t>2</a:t>
            </a:fld>
            <a:endParaRPr lang="en-US" sz="1400" dirty="0"/>
          </a:p>
        </p:txBody>
      </p:sp>
      <p:pic>
        <p:nvPicPr>
          <p:cNvPr id="5" name="Picture 4" descr="Reserv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00" y="1552581"/>
            <a:ext cx="2466549" cy="1652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99" y="3731798"/>
            <a:ext cx="2466549" cy="1644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4528" y="400550"/>
            <a:ext cx="8020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Where Enterprise’s Conventional Equity Works Best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992205" y="1308538"/>
            <a:ext cx="5780532" cy="474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>
            <a:lvl1pPr algn="l">
              <a:defRPr sz="2800"/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/>
              <a:t>Total acquisition budget of $7.5 - $50 million.</a:t>
            </a:r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200" kern="0" dirty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/>
              <a:t>Year 1 capitalization rate of roughly 6% or greater.</a:t>
            </a:r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200" kern="0" dirty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/>
              <a:t>Modest value add opportunities (improved management, light interior rehab, energy retrofit, and/or tax abatement).</a:t>
            </a:r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200" kern="0" dirty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/>
              <a:t>Willingness to consider GP interest acquisitions.</a:t>
            </a:r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200" kern="0" dirty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/>
              <a:t>We invest in everything from 1-year “bridge-to-</a:t>
            </a:r>
            <a:r>
              <a:rPr lang="en-US" sz="1600" kern="0" dirty="0" err="1" smtClean="0"/>
              <a:t>resyndications</a:t>
            </a:r>
            <a:r>
              <a:rPr lang="en-US" sz="1600" kern="0" dirty="0" smtClean="0"/>
              <a:t>” to 7-year buy-and-hold </a:t>
            </a:r>
            <a:r>
              <a:rPr lang="en-US" sz="1600" kern="0" dirty="0" smtClean="0"/>
              <a:t>strategies, and through either </a:t>
            </a:r>
            <a:r>
              <a:rPr lang="en-US" sz="1600" kern="0" dirty="0" err="1" smtClean="0"/>
              <a:t>pari-passu</a:t>
            </a:r>
            <a:r>
              <a:rPr lang="en-US" sz="1600" kern="0" dirty="0" smtClean="0"/>
              <a:t> or preferred equity structures.</a:t>
            </a:r>
            <a:endParaRPr lang="en-US" sz="1600" kern="0" dirty="0" smtClean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200" kern="0" dirty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 smtClean="0"/>
              <a:t>Unique opportunities in the current market environment.</a:t>
            </a:r>
            <a:endParaRPr lang="en-US" sz="1600" kern="0" dirty="0"/>
          </a:p>
          <a:p>
            <a:pPr indent="274320"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kern="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39136" y="5954811"/>
            <a:ext cx="309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A030B4A-9AEB-4F56-89FE-300840E36D60}" type="slidenum">
              <a:rPr lang="en-US" sz="1400" smtClean="0"/>
              <a:pPr/>
              <a:t>3</a:t>
            </a:fld>
            <a:endParaRPr lang="en-US" sz="1400" dirty="0"/>
          </a:p>
        </p:txBody>
      </p:sp>
      <p:pic>
        <p:nvPicPr>
          <p:cNvPr id="7" name="Picture 6" descr="about-mis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30" y="1467613"/>
            <a:ext cx="2147782" cy="19028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130" y="3442907"/>
            <a:ext cx="2147782" cy="237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4528" y="40055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Sample Conventional Equity Investment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136" y="5954811"/>
            <a:ext cx="309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A030B4A-9AEB-4F56-89FE-300840E36D60}" type="slidenum">
              <a:rPr lang="en-US" sz="1400" smtClean="0"/>
              <a:pPr/>
              <a:t>4</a:t>
            </a:fld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1" y="1289488"/>
            <a:ext cx="8620053" cy="251788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2776" y="4149075"/>
            <a:ext cx="1805492" cy="143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4279" y="4149075"/>
            <a:ext cx="1748958" cy="14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0893" y="4156839"/>
            <a:ext cx="1946943" cy="143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4957" y="4156839"/>
            <a:ext cx="1066419" cy="14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6370" y="4149075"/>
            <a:ext cx="1241009" cy="14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17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4440" y="2066544"/>
            <a:ext cx="6693408" cy="630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30912</TotalTime>
  <Words>220</Words>
  <Application>Microsoft Office PowerPoint</Application>
  <PresentationFormat>On-screen Show (4:3)</PresentationFormat>
  <Paragraphs>36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Arial Black</vt:lpstr>
      <vt:lpstr>Calibri</vt:lpstr>
      <vt:lpstr>Times New Roman</vt:lpstr>
      <vt:lpstr>Wingdings</vt:lpstr>
      <vt:lpstr>Default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Orange Element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 Community Partners</dc:title>
  <dc:creator>Nicolette Cornelius</dc:creator>
  <cp:lastModifiedBy>Herrmann, Christopher</cp:lastModifiedBy>
  <cp:revision>1314</cp:revision>
  <cp:lastPrinted>2011-12-05T22:43:28Z</cp:lastPrinted>
  <dcterms:created xsi:type="dcterms:W3CDTF">2011-12-01T22:56:42Z</dcterms:created>
  <dcterms:modified xsi:type="dcterms:W3CDTF">2017-02-15T14:09:40Z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