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Roboto Bold" charset="1" panose="02000000000000000000"/>
      <p:regular r:id="rId17"/>
    </p:embeddedFont>
    <p:embeddedFont>
      <p:font typeface="Roboto" charset="1" panose="02000000000000000000"/>
      <p:regular r:id="rId18"/>
    </p:embeddedFont>
    <p:embeddedFont>
      <p:font typeface="Roboto Italics" charset="1" panose="020000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8.fntdata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21" Type="http://schemas.openxmlformats.org/officeDocument/2006/relationships/customXml" Target="../customXml/item2.xml"/><Relationship Id="rId12" Type="http://schemas.openxmlformats.org/officeDocument/2006/relationships/slide" Target="slides/slide7.xml"/><Relationship Id="rId17" Type="http://schemas.openxmlformats.org/officeDocument/2006/relationships/font" Target="fonts/font17.fntdata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14" Type="http://schemas.openxmlformats.org/officeDocument/2006/relationships/slide" Target="slides/slide9.xml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4.jpe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17.jpeg" Type="http://schemas.openxmlformats.org/officeDocument/2006/relationships/image"/><Relationship Id="rId7" Target="../media/image2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.jpe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of a building  Description automatically generated"/>
          <p:cNvSpPr/>
          <p:nvPr/>
        </p:nvSpPr>
        <p:spPr>
          <a:xfrm flipH="false" flipV="false" rot="0">
            <a:off x="14596711" y="8540358"/>
            <a:ext cx="3691289" cy="2072403"/>
          </a:xfrm>
          <a:custGeom>
            <a:avLst/>
            <a:gdLst/>
            <a:ahLst/>
            <a:cxnLst/>
            <a:rect r="r" b="b" t="t" l="l"/>
            <a:pathLst>
              <a:path h="2072403" w="3691289">
                <a:moveTo>
                  <a:pt x="0" y="0"/>
                </a:moveTo>
                <a:lnTo>
                  <a:pt x="3691289" y="0"/>
                </a:lnTo>
                <a:lnTo>
                  <a:pt x="3691289" y="2072403"/>
                </a:lnTo>
                <a:lnTo>
                  <a:pt x="0" y="207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6160" t="0" r="-202062" b="-265768"/>
            </a:stretch>
          </a:blipFill>
        </p:spPr>
      </p:sp>
      <p:sp>
        <p:nvSpPr>
          <p:cNvPr name="Freeform 3" id="3" descr="A logo of a building  Description automatically generated"/>
          <p:cNvSpPr/>
          <p:nvPr/>
        </p:nvSpPr>
        <p:spPr>
          <a:xfrm flipH="false" flipV="false" rot="0">
            <a:off x="0" y="9265444"/>
            <a:ext cx="6523473" cy="1242612"/>
          </a:xfrm>
          <a:custGeom>
            <a:avLst/>
            <a:gdLst/>
            <a:ahLst/>
            <a:cxnLst/>
            <a:rect r="r" b="b" t="t" l="l"/>
            <a:pathLst>
              <a:path h="1242612" w="6523473">
                <a:moveTo>
                  <a:pt x="0" y="0"/>
                </a:moveTo>
                <a:lnTo>
                  <a:pt x="6523473" y="0"/>
                </a:lnTo>
                <a:lnTo>
                  <a:pt x="6523473" y="1242612"/>
                </a:lnTo>
                <a:lnTo>
                  <a:pt x="0" y="124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91" t="-44337" r="0" b="-3835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54476" y="7952208"/>
            <a:ext cx="2809411" cy="514701"/>
          </a:xfrm>
          <a:custGeom>
            <a:avLst/>
            <a:gdLst/>
            <a:ahLst/>
            <a:cxnLst/>
            <a:rect r="r" b="b" t="t" l="l"/>
            <a:pathLst>
              <a:path h="514701" w="2809411">
                <a:moveTo>
                  <a:pt x="0" y="0"/>
                </a:moveTo>
                <a:lnTo>
                  <a:pt x="2809411" y="0"/>
                </a:lnTo>
                <a:lnTo>
                  <a:pt x="2809411" y="514701"/>
                </a:lnTo>
                <a:lnTo>
                  <a:pt x="0" y="5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11587" y="7681540"/>
            <a:ext cx="1860485" cy="785369"/>
          </a:xfrm>
          <a:custGeom>
            <a:avLst/>
            <a:gdLst/>
            <a:ahLst/>
            <a:cxnLst/>
            <a:rect r="r" b="b" t="t" l="l"/>
            <a:pathLst>
              <a:path h="785369" w="1860485">
                <a:moveTo>
                  <a:pt x="0" y="0"/>
                </a:moveTo>
                <a:lnTo>
                  <a:pt x="1860486" y="0"/>
                </a:lnTo>
                <a:lnTo>
                  <a:pt x="1860486" y="785369"/>
                </a:lnTo>
                <a:lnTo>
                  <a:pt x="0" y="785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7952208"/>
            <a:ext cx="2773668" cy="514701"/>
          </a:xfrm>
          <a:custGeom>
            <a:avLst/>
            <a:gdLst/>
            <a:ahLst/>
            <a:cxnLst/>
            <a:rect r="r" b="b" t="t" l="l"/>
            <a:pathLst>
              <a:path h="514701" w="2773668">
                <a:moveTo>
                  <a:pt x="0" y="0"/>
                </a:moveTo>
                <a:lnTo>
                  <a:pt x="2773668" y="0"/>
                </a:lnTo>
                <a:lnTo>
                  <a:pt x="2773668" y="514701"/>
                </a:lnTo>
                <a:lnTo>
                  <a:pt x="0" y="5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088755" y="6165467"/>
            <a:ext cx="3540853" cy="1303889"/>
          </a:xfrm>
          <a:custGeom>
            <a:avLst/>
            <a:gdLst/>
            <a:ahLst/>
            <a:cxnLst/>
            <a:rect r="r" b="b" t="t" l="l"/>
            <a:pathLst>
              <a:path h="1303889" w="3540853">
                <a:moveTo>
                  <a:pt x="0" y="0"/>
                </a:moveTo>
                <a:lnTo>
                  <a:pt x="3540853" y="0"/>
                </a:lnTo>
                <a:lnTo>
                  <a:pt x="3540853" y="1303889"/>
                </a:lnTo>
                <a:lnTo>
                  <a:pt x="0" y="13038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4528185"/>
            <a:ext cx="8743373" cy="1154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Resident Relocation: 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What Does it Mean for Your Redevelopment Projects?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733502" y="1233710"/>
            <a:ext cx="6525798" cy="772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57"/>
              </a:lnSpc>
            </a:pPr>
            <a:r>
              <a:rPr lang="en-US" sz="2300" u="sng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Moderator</a:t>
            </a:r>
          </a:p>
          <a:p>
            <a:pPr algn="l">
              <a:lnSpc>
                <a:spcPts val="3657"/>
              </a:lnSpc>
            </a:pPr>
            <a:r>
              <a:rPr lang="en-US" sz="23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Chris Jones</a:t>
            </a:r>
            <a:r>
              <a:rPr lang="en-US" sz="23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3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Chief Executive Officer</a:t>
            </a:r>
          </a:p>
          <a:p>
            <a:pPr algn="l">
              <a:lnSpc>
                <a:spcPts val="3657"/>
              </a:lnSpc>
            </a:pPr>
            <a:r>
              <a:rPr lang="en-US" sz="23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Housing Opportunities Unlimited</a:t>
            </a:r>
          </a:p>
          <a:p>
            <a:pPr algn="l">
              <a:lnSpc>
                <a:spcPts val="3657"/>
              </a:lnSpc>
            </a:pPr>
          </a:p>
          <a:p>
            <a:pPr algn="l">
              <a:lnSpc>
                <a:spcPts val="3657"/>
              </a:lnSpc>
            </a:pPr>
            <a:r>
              <a:rPr lang="en-US" sz="2300" u="sng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Panelists</a:t>
            </a:r>
          </a:p>
          <a:p>
            <a:pPr algn="l">
              <a:lnSpc>
                <a:spcPts val="3657"/>
              </a:lnSpc>
            </a:pPr>
            <a:r>
              <a:rPr lang="en-US" sz="23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Jamar Adams</a:t>
            </a:r>
            <a:r>
              <a:rPr lang="en-US" sz="23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3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Founder and Chief Executive Officer</a:t>
            </a:r>
          </a:p>
          <a:p>
            <a:pPr algn="l">
              <a:lnSpc>
                <a:spcPts val="3657"/>
              </a:lnSpc>
            </a:pPr>
            <a:r>
              <a:rPr lang="en-US" sz="23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Essence Development </a:t>
            </a:r>
          </a:p>
          <a:p>
            <a:pPr algn="l">
              <a:lnSpc>
                <a:spcPts val="3657"/>
              </a:lnSpc>
            </a:pPr>
          </a:p>
          <a:p>
            <a:pPr algn="l">
              <a:lnSpc>
                <a:spcPts val="3657"/>
              </a:lnSpc>
            </a:pPr>
            <a:r>
              <a:rPr lang="en-US" sz="23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Susan Connelly</a:t>
            </a:r>
            <a:r>
              <a:rPr lang="en-US" sz="23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3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Chief Operating Officer</a:t>
            </a:r>
          </a:p>
          <a:p>
            <a:pPr algn="l">
              <a:lnSpc>
                <a:spcPts val="3657"/>
              </a:lnSpc>
            </a:pPr>
            <a:r>
              <a:rPr lang="en-US" sz="23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Housing Opportunities Unlimited</a:t>
            </a:r>
          </a:p>
          <a:p>
            <a:pPr algn="l">
              <a:lnSpc>
                <a:spcPts val="3657"/>
              </a:lnSpc>
            </a:pPr>
          </a:p>
          <a:p>
            <a:pPr algn="l">
              <a:lnSpc>
                <a:spcPts val="3657"/>
              </a:lnSpc>
            </a:pPr>
            <a:r>
              <a:rPr lang="en-US" sz="23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Jaissa Feliz</a:t>
            </a:r>
            <a:r>
              <a:rPr lang="en-US" sz="23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3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Development Director</a:t>
            </a:r>
          </a:p>
          <a:p>
            <a:pPr algn="l">
              <a:lnSpc>
                <a:spcPts val="3657"/>
              </a:lnSpc>
            </a:pPr>
            <a:r>
              <a:rPr lang="en-US" sz="23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Beacon Communities</a:t>
            </a:r>
          </a:p>
          <a:p>
            <a:pPr algn="l">
              <a:lnSpc>
                <a:spcPts val="3657"/>
              </a:lnSpc>
            </a:pPr>
          </a:p>
          <a:p>
            <a:pPr algn="l">
              <a:lnSpc>
                <a:spcPts val="3657"/>
              </a:lnSpc>
            </a:pPr>
            <a:r>
              <a:rPr lang="en-US" sz="23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Cathy Hoog</a:t>
            </a:r>
            <a:r>
              <a:rPr lang="en-US" sz="23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3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Executive Director</a:t>
            </a:r>
          </a:p>
          <a:p>
            <a:pPr algn="l">
              <a:lnSpc>
                <a:spcPts val="3657"/>
              </a:lnSpc>
            </a:pPr>
            <a:r>
              <a:rPr lang="en-US" sz="23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Salem</a:t>
            </a:r>
            <a:r>
              <a:rPr lang="en-US" sz="23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 and Marblehead Housing Authorities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of a building  Description automatically generated"/>
          <p:cNvSpPr/>
          <p:nvPr/>
        </p:nvSpPr>
        <p:spPr>
          <a:xfrm flipH="false" flipV="false" rot="0">
            <a:off x="14596711" y="8540358"/>
            <a:ext cx="3691289" cy="2072403"/>
          </a:xfrm>
          <a:custGeom>
            <a:avLst/>
            <a:gdLst/>
            <a:ahLst/>
            <a:cxnLst/>
            <a:rect r="r" b="b" t="t" l="l"/>
            <a:pathLst>
              <a:path h="2072403" w="3691289">
                <a:moveTo>
                  <a:pt x="0" y="0"/>
                </a:moveTo>
                <a:lnTo>
                  <a:pt x="3691289" y="0"/>
                </a:lnTo>
                <a:lnTo>
                  <a:pt x="3691289" y="2072403"/>
                </a:lnTo>
                <a:lnTo>
                  <a:pt x="0" y="207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6160" t="0" r="-202062" b="-265768"/>
            </a:stretch>
          </a:blipFill>
        </p:spPr>
      </p:sp>
      <p:sp>
        <p:nvSpPr>
          <p:cNvPr name="Freeform 3" id="3" descr="A logo of a building  Description automatically generated"/>
          <p:cNvSpPr/>
          <p:nvPr/>
        </p:nvSpPr>
        <p:spPr>
          <a:xfrm flipH="false" flipV="false" rot="0">
            <a:off x="0" y="9265444"/>
            <a:ext cx="6523473" cy="1242612"/>
          </a:xfrm>
          <a:custGeom>
            <a:avLst/>
            <a:gdLst/>
            <a:ahLst/>
            <a:cxnLst/>
            <a:rect r="r" b="b" t="t" l="l"/>
            <a:pathLst>
              <a:path h="1242612" w="6523473">
                <a:moveTo>
                  <a:pt x="0" y="0"/>
                </a:moveTo>
                <a:lnTo>
                  <a:pt x="6523473" y="0"/>
                </a:lnTo>
                <a:lnTo>
                  <a:pt x="6523473" y="1242612"/>
                </a:lnTo>
                <a:lnTo>
                  <a:pt x="0" y="124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91" t="-44337" r="0" b="-3835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60284" y="2157748"/>
            <a:ext cx="8398659" cy="4731099"/>
          </a:xfrm>
          <a:custGeom>
            <a:avLst/>
            <a:gdLst/>
            <a:ahLst/>
            <a:cxnLst/>
            <a:rect r="r" b="b" t="t" l="l"/>
            <a:pathLst>
              <a:path h="4731099" w="8398659">
                <a:moveTo>
                  <a:pt x="0" y="0"/>
                </a:moveTo>
                <a:lnTo>
                  <a:pt x="8398659" y="0"/>
                </a:lnTo>
                <a:lnTo>
                  <a:pt x="8398659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8131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6529" y="2157748"/>
            <a:ext cx="8413074" cy="4731099"/>
          </a:xfrm>
          <a:custGeom>
            <a:avLst/>
            <a:gdLst/>
            <a:ahLst/>
            <a:cxnLst/>
            <a:rect r="r" b="b" t="t" l="l"/>
            <a:pathLst>
              <a:path h="4731099" w="8413074">
                <a:moveTo>
                  <a:pt x="0" y="0"/>
                </a:moveTo>
                <a:lnTo>
                  <a:pt x="8413074" y="0"/>
                </a:lnTo>
                <a:lnTo>
                  <a:pt x="8413074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8981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57105" y="1043323"/>
            <a:ext cx="9973789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FULTON ELLIOTT-CHELSEA HOUSES - MANHATTAN, NY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9057" y="367048"/>
            <a:ext cx="1277488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Resident Relocation</a:t>
            </a:r>
            <a:r>
              <a:rPr lang="en-US" sz="30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30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What Does it Mean for Your Redevelopment Projects?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9057" y="1519573"/>
            <a:ext cx="17229887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Public/Private Partnership: New York City Housing Authority and Essence Development and Related Companies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70721"/>
            <a:ext cx="4796748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FACTS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2,056 UNITS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onstruction- expected complete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16982" y="6970721"/>
            <a:ext cx="5159460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REGULATION REQUIREMENTS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RAD/Section 18 blend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 u="none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PACT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92629" y="6970721"/>
            <a:ext cx="4102742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PACT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Low-Income Tax Credits (LIHTC)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of a building  Description automatically generated"/>
          <p:cNvSpPr/>
          <p:nvPr/>
        </p:nvSpPr>
        <p:spPr>
          <a:xfrm flipH="false" flipV="false" rot="0">
            <a:off x="14596711" y="8540358"/>
            <a:ext cx="3691289" cy="2072403"/>
          </a:xfrm>
          <a:custGeom>
            <a:avLst/>
            <a:gdLst/>
            <a:ahLst/>
            <a:cxnLst/>
            <a:rect r="r" b="b" t="t" l="l"/>
            <a:pathLst>
              <a:path h="2072403" w="3691289">
                <a:moveTo>
                  <a:pt x="0" y="0"/>
                </a:moveTo>
                <a:lnTo>
                  <a:pt x="3691289" y="0"/>
                </a:lnTo>
                <a:lnTo>
                  <a:pt x="3691289" y="2072403"/>
                </a:lnTo>
                <a:lnTo>
                  <a:pt x="0" y="207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6160" t="0" r="-202062" b="-265768"/>
            </a:stretch>
          </a:blipFill>
        </p:spPr>
      </p:sp>
      <p:sp>
        <p:nvSpPr>
          <p:cNvPr name="Freeform 3" id="3" descr="A logo of a building  Description automatically generated"/>
          <p:cNvSpPr/>
          <p:nvPr/>
        </p:nvSpPr>
        <p:spPr>
          <a:xfrm flipH="false" flipV="false" rot="0">
            <a:off x="0" y="9265444"/>
            <a:ext cx="6523473" cy="1242612"/>
          </a:xfrm>
          <a:custGeom>
            <a:avLst/>
            <a:gdLst/>
            <a:ahLst/>
            <a:cxnLst/>
            <a:rect r="r" b="b" t="t" l="l"/>
            <a:pathLst>
              <a:path h="1242612" w="6523473">
                <a:moveTo>
                  <a:pt x="0" y="0"/>
                </a:moveTo>
                <a:lnTo>
                  <a:pt x="6523473" y="0"/>
                </a:lnTo>
                <a:lnTo>
                  <a:pt x="6523473" y="1242612"/>
                </a:lnTo>
                <a:lnTo>
                  <a:pt x="0" y="124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91" t="-44337" r="0" b="-3835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2000">
            <a:off x="620727" y="896977"/>
            <a:ext cx="4539024" cy="2383241"/>
          </a:xfrm>
          <a:custGeom>
            <a:avLst/>
            <a:gdLst/>
            <a:ahLst/>
            <a:cxnLst/>
            <a:rect r="r" b="b" t="t" l="l"/>
            <a:pathLst>
              <a:path h="2383241" w="4539024">
                <a:moveTo>
                  <a:pt x="66793" y="0"/>
                </a:moveTo>
                <a:lnTo>
                  <a:pt x="4539024" y="132732"/>
                </a:lnTo>
                <a:lnTo>
                  <a:pt x="4472230" y="2383241"/>
                </a:lnTo>
                <a:lnTo>
                  <a:pt x="0" y="2250508"/>
                </a:lnTo>
                <a:lnTo>
                  <a:pt x="66793" y="0"/>
                </a:lnTo>
                <a:close/>
              </a:path>
            </a:pathLst>
          </a:custGeom>
          <a:blipFill>
            <a:blip r:embed="rId3"/>
            <a:stretch>
              <a:fillRect l="0" t="-3422" r="-1" b="-358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30697" y="2747347"/>
            <a:ext cx="4119084" cy="447950"/>
          </a:xfrm>
          <a:custGeom>
            <a:avLst/>
            <a:gdLst/>
            <a:ahLst/>
            <a:cxnLst/>
            <a:rect r="r" b="b" t="t" l="l"/>
            <a:pathLst>
              <a:path h="447950" w="4119084">
                <a:moveTo>
                  <a:pt x="0" y="0"/>
                </a:moveTo>
                <a:lnTo>
                  <a:pt x="4119084" y="0"/>
                </a:lnTo>
                <a:lnTo>
                  <a:pt x="4119084" y="447950"/>
                </a:lnTo>
                <a:lnTo>
                  <a:pt x="0" y="447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97998" y="2782734"/>
            <a:ext cx="3984482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Lenox Apartments - Boston, MA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677592" y="962847"/>
            <a:ext cx="4434779" cy="2251499"/>
          </a:xfrm>
          <a:custGeom>
            <a:avLst/>
            <a:gdLst/>
            <a:ahLst/>
            <a:cxnLst/>
            <a:rect r="r" b="b" t="t" l="l"/>
            <a:pathLst>
              <a:path h="2251499" w="4434779">
                <a:moveTo>
                  <a:pt x="0" y="0"/>
                </a:moveTo>
                <a:lnTo>
                  <a:pt x="4434779" y="0"/>
                </a:lnTo>
                <a:lnTo>
                  <a:pt x="4434779" y="2251500"/>
                </a:lnTo>
                <a:lnTo>
                  <a:pt x="0" y="2251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330" r="0" b="-533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16496" y="2767127"/>
            <a:ext cx="3953799" cy="429976"/>
          </a:xfrm>
          <a:custGeom>
            <a:avLst/>
            <a:gdLst/>
            <a:ahLst/>
            <a:cxnLst/>
            <a:rect r="r" b="b" t="t" l="l"/>
            <a:pathLst>
              <a:path h="429976" w="3953799">
                <a:moveTo>
                  <a:pt x="0" y="0"/>
                </a:moveTo>
                <a:lnTo>
                  <a:pt x="3953799" y="0"/>
                </a:lnTo>
                <a:lnTo>
                  <a:pt x="3953799" y="429976"/>
                </a:lnTo>
                <a:lnTo>
                  <a:pt x="0" y="429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233346" y="962847"/>
            <a:ext cx="4434779" cy="2251499"/>
          </a:xfrm>
          <a:custGeom>
            <a:avLst/>
            <a:gdLst/>
            <a:ahLst/>
            <a:cxnLst/>
            <a:rect r="r" b="b" t="t" l="l"/>
            <a:pathLst>
              <a:path h="2251499" w="4434779">
                <a:moveTo>
                  <a:pt x="0" y="0"/>
                </a:moveTo>
                <a:lnTo>
                  <a:pt x="4434778" y="0"/>
                </a:lnTo>
                <a:lnTo>
                  <a:pt x="4434778" y="2251500"/>
                </a:lnTo>
                <a:lnTo>
                  <a:pt x="0" y="2251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5096" r="0" b="-16335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840606" y="4227807"/>
            <a:ext cx="6606787" cy="5345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Section 8 PBV through Salem Housing Authority and DHCD​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and State Low Income Housing Tax Credits​ (LIHTC)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DHCD Affordable Housing Trust Fund (AHTF), Housing Stabilization Fund (HSF), Housing Innovation Fund (HSF) and/or National Housing Trust Fund (HTF), American Rescue Plan Act (ARPA)​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DHCD High Leverage Asset Preservation Program (HILAP)​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City of Salem American Rescue Act Plan (ARPA) funds​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Salem-Peabody Brownfields funds​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Salem Community Preservation Act (CPA) funds​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Home Investment Partnerships Program (HOME) funds​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Mass Save Passive House rebates​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45L Incremental Tax Credits​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Solar Tax Credits​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Deferred Development Fee​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Based MRVP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562628" y="2803683"/>
            <a:ext cx="3776215" cy="410663"/>
          </a:xfrm>
          <a:custGeom>
            <a:avLst/>
            <a:gdLst/>
            <a:ahLst/>
            <a:cxnLst/>
            <a:rect r="r" b="b" t="t" l="l"/>
            <a:pathLst>
              <a:path h="410663" w="3776215">
                <a:moveTo>
                  <a:pt x="0" y="0"/>
                </a:moveTo>
                <a:lnTo>
                  <a:pt x="3776214" y="0"/>
                </a:lnTo>
                <a:lnTo>
                  <a:pt x="3776214" y="410664"/>
                </a:lnTo>
                <a:lnTo>
                  <a:pt x="0" y="410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29057" y="367048"/>
            <a:ext cx="1277488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Resident Relocation</a:t>
            </a:r>
            <a:r>
              <a:rPr lang="en-US" sz="30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30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What Does it Mean for Your Redevelopment Projects?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24760" y="4244130"/>
            <a:ext cx="4057648" cy="1573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l" marL="388623" indent="-194312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BHA PBV Section 8 vouchers</a:t>
            </a:r>
          </a:p>
          <a:p>
            <a:pPr algn="l" marL="388623" indent="-194312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MassHousing First Mortgage</a:t>
            </a:r>
          </a:p>
          <a:p>
            <a:pPr algn="l" marL="388623" indent="-194312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Low-Income Tax Credits</a:t>
            </a:r>
          </a:p>
          <a:p>
            <a:pPr algn="l" marL="388623" indent="-194312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Historic Tax Credits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13797" y="3261972"/>
            <a:ext cx="1362370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b="true" sz="1800">
                <a:solidFill>
                  <a:srgbClr val="04233D"/>
                </a:solidFill>
                <a:latin typeface="Roboto Bold"/>
                <a:ea typeface="Roboto Bold"/>
                <a:cs typeface="Roboto Bold"/>
                <a:sym typeface="Roboto Bold"/>
              </a:rPr>
              <a:t>124</a:t>
            </a:r>
            <a:r>
              <a:rPr lang="en-US" b="true" sz="1800">
                <a:solidFill>
                  <a:srgbClr val="04233D"/>
                </a:solidFill>
                <a:latin typeface="Roboto Bold"/>
                <a:ea typeface="Roboto Bold"/>
                <a:cs typeface="Roboto Bold"/>
                <a:sym typeface="Roboto Bold"/>
              </a:rPr>
              <a:t> UNITS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840606" y="3578202"/>
            <a:ext cx="3212963" cy="630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REQUIREMENTS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029376" y="2784947"/>
            <a:ext cx="3731211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Leefort Terrace - Salem, MA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249491" y="3261972"/>
            <a:ext cx="1256784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b="true" sz="1800">
                <a:solidFill>
                  <a:srgbClr val="04233D"/>
                </a:solidFill>
                <a:latin typeface="Roboto Bold"/>
                <a:ea typeface="Roboto Bold"/>
                <a:cs typeface="Roboto Bold"/>
                <a:sym typeface="Roboto Bold"/>
              </a:rPr>
              <a:t>285 units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24760" y="3546900"/>
            <a:ext cx="3212963" cy="630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REQUIREMENTS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671506" y="3261972"/>
            <a:ext cx="1558457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b="true" sz="1800">
                <a:solidFill>
                  <a:srgbClr val="04233D"/>
                </a:solidFill>
                <a:latin typeface="Roboto Bold"/>
                <a:ea typeface="Roboto Bold"/>
                <a:cs typeface="Roboto Bold"/>
                <a:sym typeface="Roboto Bold"/>
              </a:rPr>
              <a:t>2,056 units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233346" y="3546900"/>
            <a:ext cx="4299091" cy="630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REQUIREMENTS: 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URA, PACT, and RAD/Section 18 blend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233346" y="4244130"/>
            <a:ext cx="4706246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l" marL="388623" indent="-194312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PACT</a:t>
            </a:r>
          </a:p>
          <a:p>
            <a:pPr algn="l" marL="388623" indent="-194312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Low-Income Tax Credits (LIHTC)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741624" y="2782734"/>
            <a:ext cx="342960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FEC - Manhattan, New York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of a building  Description automatically generated"/>
          <p:cNvSpPr/>
          <p:nvPr/>
        </p:nvSpPr>
        <p:spPr>
          <a:xfrm flipH="false" flipV="false" rot="0">
            <a:off x="14596711" y="8540358"/>
            <a:ext cx="3691289" cy="2072403"/>
          </a:xfrm>
          <a:custGeom>
            <a:avLst/>
            <a:gdLst/>
            <a:ahLst/>
            <a:cxnLst/>
            <a:rect r="r" b="b" t="t" l="l"/>
            <a:pathLst>
              <a:path h="2072403" w="3691289">
                <a:moveTo>
                  <a:pt x="0" y="0"/>
                </a:moveTo>
                <a:lnTo>
                  <a:pt x="3691289" y="0"/>
                </a:lnTo>
                <a:lnTo>
                  <a:pt x="3691289" y="2072403"/>
                </a:lnTo>
                <a:lnTo>
                  <a:pt x="0" y="207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6160" t="0" r="-202062" b="-265768"/>
            </a:stretch>
          </a:blipFill>
        </p:spPr>
      </p:sp>
      <p:sp>
        <p:nvSpPr>
          <p:cNvPr name="Freeform 3" id="3" descr="A logo of a building  Description automatically generated"/>
          <p:cNvSpPr/>
          <p:nvPr/>
        </p:nvSpPr>
        <p:spPr>
          <a:xfrm flipH="false" flipV="false" rot="0">
            <a:off x="0" y="9265444"/>
            <a:ext cx="6523473" cy="1242612"/>
          </a:xfrm>
          <a:custGeom>
            <a:avLst/>
            <a:gdLst/>
            <a:ahLst/>
            <a:cxnLst/>
            <a:rect r="r" b="b" t="t" l="l"/>
            <a:pathLst>
              <a:path h="1242612" w="6523473">
                <a:moveTo>
                  <a:pt x="0" y="0"/>
                </a:moveTo>
                <a:lnTo>
                  <a:pt x="6523473" y="0"/>
                </a:lnTo>
                <a:lnTo>
                  <a:pt x="6523473" y="1242612"/>
                </a:lnTo>
                <a:lnTo>
                  <a:pt x="0" y="124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91" t="-44337" r="0" b="-3835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6000">
            <a:off x="9315646" y="2077495"/>
            <a:ext cx="8495477" cy="4891605"/>
          </a:xfrm>
          <a:custGeom>
            <a:avLst/>
            <a:gdLst/>
            <a:ahLst/>
            <a:cxnLst/>
            <a:rect r="r" b="b" t="t" l="l"/>
            <a:pathLst>
              <a:path h="4891605" w="8495477">
                <a:moveTo>
                  <a:pt x="0" y="161378"/>
                </a:moveTo>
                <a:lnTo>
                  <a:pt x="8404652" y="0"/>
                </a:lnTo>
                <a:lnTo>
                  <a:pt x="8495477" y="4730228"/>
                </a:lnTo>
                <a:lnTo>
                  <a:pt x="90825" y="4891605"/>
                </a:lnTo>
                <a:lnTo>
                  <a:pt x="0" y="161378"/>
                </a:lnTo>
                <a:close/>
              </a:path>
            </a:pathLst>
          </a:custGeom>
          <a:blipFill>
            <a:blip r:embed="rId3"/>
            <a:stretch>
              <a:fillRect l="-33145" t="-46538" r="-36370" b="-1886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000">
            <a:off x="524934" y="2150448"/>
            <a:ext cx="8377620" cy="4745699"/>
          </a:xfrm>
          <a:custGeom>
            <a:avLst/>
            <a:gdLst/>
            <a:ahLst/>
            <a:cxnLst/>
            <a:rect r="r" b="b" t="t" l="l"/>
            <a:pathLst>
              <a:path h="4745699" w="8377620">
                <a:moveTo>
                  <a:pt x="8258" y="0"/>
                </a:moveTo>
                <a:lnTo>
                  <a:pt x="8377620" y="14607"/>
                </a:lnTo>
                <a:lnTo>
                  <a:pt x="8369363" y="4745699"/>
                </a:lnTo>
                <a:lnTo>
                  <a:pt x="0" y="4731092"/>
                </a:lnTo>
                <a:lnTo>
                  <a:pt x="8258" y="0"/>
                </a:lnTo>
                <a:close/>
              </a:path>
            </a:pathLst>
          </a:custGeom>
          <a:blipFill>
            <a:blip r:embed="rId4"/>
            <a:stretch>
              <a:fillRect l="-10047" t="-6815" r="-13228" b="-1544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29057" y="367048"/>
            <a:ext cx="1277488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Resident Relocation</a:t>
            </a:r>
            <a:r>
              <a:rPr lang="en-US" sz="30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30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What Does it Mean for Your Redevelopment Projects?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175253" y="1043323"/>
            <a:ext cx="7937495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LENOX STREET APARTMENTS - BOSTON, MA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360721" y="1500523"/>
            <a:ext cx="13719627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Public/Private Partnership: Boston Housing Authority and Beacon Communities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70721"/>
            <a:ext cx="4796748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FACTS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285 UNITS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Almost all units are restricted to households earning 50% AMI or below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16982" y="6970721"/>
            <a:ext cx="5159460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REGULATION REQUIREMENTS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92629" y="6970721"/>
            <a:ext cx="4102742" cy="1768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BHA PBV Section 8 vouchers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MassHousing First Mortgage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Low-Income Tax Credits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Historic Tax Credits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of a building  Description automatically generated"/>
          <p:cNvSpPr/>
          <p:nvPr/>
        </p:nvSpPr>
        <p:spPr>
          <a:xfrm flipH="false" flipV="false" rot="0">
            <a:off x="14596711" y="8540358"/>
            <a:ext cx="3691289" cy="2072403"/>
          </a:xfrm>
          <a:custGeom>
            <a:avLst/>
            <a:gdLst/>
            <a:ahLst/>
            <a:cxnLst/>
            <a:rect r="r" b="b" t="t" l="l"/>
            <a:pathLst>
              <a:path h="2072403" w="3691289">
                <a:moveTo>
                  <a:pt x="0" y="0"/>
                </a:moveTo>
                <a:lnTo>
                  <a:pt x="3691289" y="0"/>
                </a:lnTo>
                <a:lnTo>
                  <a:pt x="3691289" y="2072403"/>
                </a:lnTo>
                <a:lnTo>
                  <a:pt x="0" y="207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6160" t="0" r="-202062" b="-265768"/>
            </a:stretch>
          </a:blipFill>
        </p:spPr>
      </p:sp>
      <p:sp>
        <p:nvSpPr>
          <p:cNvPr name="Freeform 3" id="3" descr="A logo of a building  Description automatically generated"/>
          <p:cNvSpPr/>
          <p:nvPr/>
        </p:nvSpPr>
        <p:spPr>
          <a:xfrm flipH="false" flipV="false" rot="0">
            <a:off x="0" y="9265444"/>
            <a:ext cx="6523473" cy="1242612"/>
          </a:xfrm>
          <a:custGeom>
            <a:avLst/>
            <a:gdLst/>
            <a:ahLst/>
            <a:cxnLst/>
            <a:rect r="r" b="b" t="t" l="l"/>
            <a:pathLst>
              <a:path h="1242612" w="6523473">
                <a:moveTo>
                  <a:pt x="0" y="0"/>
                </a:moveTo>
                <a:lnTo>
                  <a:pt x="6523473" y="0"/>
                </a:lnTo>
                <a:lnTo>
                  <a:pt x="6523473" y="1242612"/>
                </a:lnTo>
                <a:lnTo>
                  <a:pt x="0" y="124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91" t="-44337" r="0" b="-3835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60284" y="2157748"/>
            <a:ext cx="8406201" cy="4731099"/>
          </a:xfrm>
          <a:custGeom>
            <a:avLst/>
            <a:gdLst/>
            <a:ahLst/>
            <a:cxnLst/>
            <a:rect r="r" b="b" t="t" l="l"/>
            <a:pathLst>
              <a:path h="4731099" w="8406201">
                <a:moveTo>
                  <a:pt x="0" y="0"/>
                </a:moveTo>
                <a:lnTo>
                  <a:pt x="8406201" y="0"/>
                </a:lnTo>
                <a:lnTo>
                  <a:pt x="8406201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4" t="-970" r="-574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6529" y="2157748"/>
            <a:ext cx="8369375" cy="4731099"/>
          </a:xfrm>
          <a:custGeom>
            <a:avLst/>
            <a:gdLst/>
            <a:ahLst/>
            <a:cxnLst/>
            <a:rect r="r" b="b" t="t" l="l"/>
            <a:pathLst>
              <a:path h="4731099" w="8369375">
                <a:moveTo>
                  <a:pt x="0" y="0"/>
                </a:moveTo>
                <a:lnTo>
                  <a:pt x="8369375" y="0"/>
                </a:lnTo>
                <a:lnTo>
                  <a:pt x="8369375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83" r="-1051" b="-27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29057" y="367048"/>
            <a:ext cx="1277488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Resident Relocation</a:t>
            </a:r>
            <a:r>
              <a:rPr lang="en-US" sz="30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30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What Does it Mean for Your Redevelopment Projects?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175253" y="1043323"/>
            <a:ext cx="7937495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LENOX STREET APARTMENTS - BOSTON, MA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360721" y="1500523"/>
            <a:ext cx="13719627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Public/Private Partnership: Boston Housing Authority and Beacon Communities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70721"/>
            <a:ext cx="4796748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FACTS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285 UNITS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Almost all units are restricted to households earning 50% AMI or below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16982" y="6970721"/>
            <a:ext cx="5159460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REGULATION REQUIREMENTS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92629" y="6970721"/>
            <a:ext cx="4102742" cy="1768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BHA PBV Section 8 vouchers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MassHousing First Mortgage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Low-Income Tax Credits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Historic Tax Credits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of a building  Description automatically generated"/>
          <p:cNvSpPr/>
          <p:nvPr/>
        </p:nvSpPr>
        <p:spPr>
          <a:xfrm flipH="false" flipV="false" rot="0">
            <a:off x="14596711" y="8540358"/>
            <a:ext cx="3691289" cy="2072403"/>
          </a:xfrm>
          <a:custGeom>
            <a:avLst/>
            <a:gdLst/>
            <a:ahLst/>
            <a:cxnLst/>
            <a:rect r="r" b="b" t="t" l="l"/>
            <a:pathLst>
              <a:path h="2072403" w="3691289">
                <a:moveTo>
                  <a:pt x="0" y="0"/>
                </a:moveTo>
                <a:lnTo>
                  <a:pt x="3691289" y="0"/>
                </a:lnTo>
                <a:lnTo>
                  <a:pt x="3691289" y="2072403"/>
                </a:lnTo>
                <a:lnTo>
                  <a:pt x="0" y="207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6160" t="0" r="-202062" b="-265768"/>
            </a:stretch>
          </a:blipFill>
        </p:spPr>
      </p:sp>
      <p:sp>
        <p:nvSpPr>
          <p:cNvPr name="Freeform 3" id="3" descr="A logo of a building  Description automatically generated"/>
          <p:cNvSpPr/>
          <p:nvPr/>
        </p:nvSpPr>
        <p:spPr>
          <a:xfrm flipH="false" flipV="false" rot="0">
            <a:off x="0" y="9265444"/>
            <a:ext cx="6523473" cy="1242612"/>
          </a:xfrm>
          <a:custGeom>
            <a:avLst/>
            <a:gdLst/>
            <a:ahLst/>
            <a:cxnLst/>
            <a:rect r="r" b="b" t="t" l="l"/>
            <a:pathLst>
              <a:path h="1242612" w="6523473">
                <a:moveTo>
                  <a:pt x="0" y="0"/>
                </a:moveTo>
                <a:lnTo>
                  <a:pt x="6523473" y="0"/>
                </a:lnTo>
                <a:lnTo>
                  <a:pt x="6523473" y="1242612"/>
                </a:lnTo>
                <a:lnTo>
                  <a:pt x="0" y="124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91" t="-44337" r="0" b="-3835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60284" y="2157748"/>
            <a:ext cx="8406201" cy="4731099"/>
          </a:xfrm>
          <a:custGeom>
            <a:avLst/>
            <a:gdLst/>
            <a:ahLst/>
            <a:cxnLst/>
            <a:rect r="r" b="b" t="t" l="l"/>
            <a:pathLst>
              <a:path h="4731099" w="8406201">
                <a:moveTo>
                  <a:pt x="0" y="0"/>
                </a:moveTo>
                <a:lnTo>
                  <a:pt x="8406201" y="0"/>
                </a:lnTo>
                <a:lnTo>
                  <a:pt x="8406201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4" t="-970" r="-574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6529" y="2157748"/>
            <a:ext cx="8369375" cy="4731099"/>
          </a:xfrm>
          <a:custGeom>
            <a:avLst/>
            <a:gdLst/>
            <a:ahLst/>
            <a:cxnLst/>
            <a:rect r="r" b="b" t="t" l="l"/>
            <a:pathLst>
              <a:path h="4731099" w="8369375">
                <a:moveTo>
                  <a:pt x="0" y="0"/>
                </a:moveTo>
                <a:lnTo>
                  <a:pt x="8369375" y="0"/>
                </a:lnTo>
                <a:lnTo>
                  <a:pt x="8369375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2" r="-1105" b="-24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29057" y="367048"/>
            <a:ext cx="1277488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Resident Relocation</a:t>
            </a:r>
            <a:r>
              <a:rPr lang="en-US" sz="30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30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What Does it Mean for Your Redevelopment Projects?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175253" y="1043323"/>
            <a:ext cx="7937495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LENOX STREET APARTMENTS - BOSTON, MA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360721" y="1500523"/>
            <a:ext cx="13719627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Public/Private Partnership: Boston Housing Authority and Beacon Communities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70721"/>
            <a:ext cx="4796748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FACTS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285 UNITS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Almost all units are restricted to households earning 50% AMI or below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16982" y="6970721"/>
            <a:ext cx="5159460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REGULATION REQUIREMENTS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92629" y="6970721"/>
            <a:ext cx="4102742" cy="1768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BHA PBV Section 8 vouchers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MassHousing First Mortgage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Low-Income Tax Credits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Historic Tax Credits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of a building  Description automatically generated"/>
          <p:cNvSpPr/>
          <p:nvPr/>
        </p:nvSpPr>
        <p:spPr>
          <a:xfrm flipH="false" flipV="false" rot="0">
            <a:off x="14596711" y="8540358"/>
            <a:ext cx="3691289" cy="2072403"/>
          </a:xfrm>
          <a:custGeom>
            <a:avLst/>
            <a:gdLst/>
            <a:ahLst/>
            <a:cxnLst/>
            <a:rect r="r" b="b" t="t" l="l"/>
            <a:pathLst>
              <a:path h="2072403" w="3691289">
                <a:moveTo>
                  <a:pt x="0" y="0"/>
                </a:moveTo>
                <a:lnTo>
                  <a:pt x="3691289" y="0"/>
                </a:lnTo>
                <a:lnTo>
                  <a:pt x="3691289" y="2072403"/>
                </a:lnTo>
                <a:lnTo>
                  <a:pt x="0" y="207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6160" t="0" r="-202062" b="-265768"/>
            </a:stretch>
          </a:blipFill>
        </p:spPr>
      </p:sp>
      <p:sp>
        <p:nvSpPr>
          <p:cNvPr name="Freeform 3" id="3" descr="A logo of a building  Description automatically generated"/>
          <p:cNvSpPr/>
          <p:nvPr/>
        </p:nvSpPr>
        <p:spPr>
          <a:xfrm flipH="false" flipV="false" rot="0">
            <a:off x="0" y="9265444"/>
            <a:ext cx="6523473" cy="1242612"/>
          </a:xfrm>
          <a:custGeom>
            <a:avLst/>
            <a:gdLst/>
            <a:ahLst/>
            <a:cxnLst/>
            <a:rect r="r" b="b" t="t" l="l"/>
            <a:pathLst>
              <a:path h="1242612" w="6523473">
                <a:moveTo>
                  <a:pt x="0" y="0"/>
                </a:moveTo>
                <a:lnTo>
                  <a:pt x="6523473" y="0"/>
                </a:lnTo>
                <a:lnTo>
                  <a:pt x="6523473" y="1242612"/>
                </a:lnTo>
                <a:lnTo>
                  <a:pt x="0" y="124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91" t="-44337" r="0" b="-3835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60284" y="2157748"/>
            <a:ext cx="8406201" cy="4731099"/>
          </a:xfrm>
          <a:custGeom>
            <a:avLst/>
            <a:gdLst/>
            <a:ahLst/>
            <a:cxnLst/>
            <a:rect r="r" b="b" t="t" l="l"/>
            <a:pathLst>
              <a:path h="4731099" w="8406201">
                <a:moveTo>
                  <a:pt x="0" y="0"/>
                </a:moveTo>
                <a:lnTo>
                  <a:pt x="8406201" y="0"/>
                </a:lnTo>
                <a:lnTo>
                  <a:pt x="8406201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981" r="0" b="-1262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6529" y="2157748"/>
            <a:ext cx="8369375" cy="4731099"/>
          </a:xfrm>
          <a:custGeom>
            <a:avLst/>
            <a:gdLst/>
            <a:ahLst/>
            <a:cxnLst/>
            <a:rect r="r" b="b" t="t" l="l"/>
            <a:pathLst>
              <a:path h="4731099" w="8369375">
                <a:moveTo>
                  <a:pt x="0" y="0"/>
                </a:moveTo>
                <a:lnTo>
                  <a:pt x="8369375" y="0"/>
                </a:lnTo>
                <a:lnTo>
                  <a:pt x="8369375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760" r="0" b="-134394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60721" y="1500523"/>
            <a:ext cx="13719627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Public/Private Partnership: Salem Housing Authority and Beacon Communities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55691" y="1043323"/>
            <a:ext cx="5976618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LEEFORT TERRACE - SALEM, MA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9057" y="367048"/>
            <a:ext cx="1277488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Resident Relocation</a:t>
            </a:r>
            <a:r>
              <a:rPr lang="en-US" sz="30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30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What Does it Mean for Your Redevelopment Projects?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70721"/>
            <a:ext cx="4796748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FACTS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24 UNITS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Almost all units are restricted to households earning 50% AMI or below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16982" y="6970721"/>
            <a:ext cx="5159460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REGULATION REQUIREMENTS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92629" y="6970721"/>
            <a:ext cx="4102742" cy="247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Based MRVP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Low-Income Tax Credits and Historic Tax Credits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 u="none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Home Investment Partnerships Program (HOME) 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 u="none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Local MA funding sources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of a building  Description automatically generated"/>
          <p:cNvSpPr/>
          <p:nvPr/>
        </p:nvSpPr>
        <p:spPr>
          <a:xfrm flipH="false" flipV="false" rot="0">
            <a:off x="14596711" y="8540358"/>
            <a:ext cx="3691289" cy="2072403"/>
          </a:xfrm>
          <a:custGeom>
            <a:avLst/>
            <a:gdLst/>
            <a:ahLst/>
            <a:cxnLst/>
            <a:rect r="r" b="b" t="t" l="l"/>
            <a:pathLst>
              <a:path h="2072403" w="3691289">
                <a:moveTo>
                  <a:pt x="0" y="0"/>
                </a:moveTo>
                <a:lnTo>
                  <a:pt x="3691289" y="0"/>
                </a:lnTo>
                <a:lnTo>
                  <a:pt x="3691289" y="2072403"/>
                </a:lnTo>
                <a:lnTo>
                  <a:pt x="0" y="207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6160" t="0" r="-202062" b="-265768"/>
            </a:stretch>
          </a:blipFill>
        </p:spPr>
      </p:sp>
      <p:sp>
        <p:nvSpPr>
          <p:cNvPr name="Freeform 3" id="3" descr="A logo of a building  Description automatically generated"/>
          <p:cNvSpPr/>
          <p:nvPr/>
        </p:nvSpPr>
        <p:spPr>
          <a:xfrm flipH="false" flipV="false" rot="0">
            <a:off x="0" y="9265444"/>
            <a:ext cx="6523473" cy="1242612"/>
          </a:xfrm>
          <a:custGeom>
            <a:avLst/>
            <a:gdLst/>
            <a:ahLst/>
            <a:cxnLst/>
            <a:rect r="r" b="b" t="t" l="l"/>
            <a:pathLst>
              <a:path h="1242612" w="6523473">
                <a:moveTo>
                  <a:pt x="0" y="0"/>
                </a:moveTo>
                <a:lnTo>
                  <a:pt x="6523473" y="0"/>
                </a:lnTo>
                <a:lnTo>
                  <a:pt x="6523473" y="1242612"/>
                </a:lnTo>
                <a:lnTo>
                  <a:pt x="0" y="124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91" t="-44337" r="0" b="-3835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60284" y="2157748"/>
            <a:ext cx="8406201" cy="4731099"/>
          </a:xfrm>
          <a:custGeom>
            <a:avLst/>
            <a:gdLst/>
            <a:ahLst/>
            <a:cxnLst/>
            <a:rect r="r" b="b" t="t" l="l"/>
            <a:pathLst>
              <a:path h="4731099" w="8406201">
                <a:moveTo>
                  <a:pt x="0" y="0"/>
                </a:moveTo>
                <a:lnTo>
                  <a:pt x="8406201" y="0"/>
                </a:lnTo>
                <a:lnTo>
                  <a:pt x="8406201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76" t="-6683" r="-279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02802" y="2157748"/>
            <a:ext cx="8463103" cy="4731099"/>
          </a:xfrm>
          <a:custGeom>
            <a:avLst/>
            <a:gdLst/>
            <a:ahLst/>
            <a:cxnLst/>
            <a:rect r="r" b="b" t="t" l="l"/>
            <a:pathLst>
              <a:path h="4731099" w="8463103">
                <a:moveTo>
                  <a:pt x="0" y="0"/>
                </a:moveTo>
                <a:lnTo>
                  <a:pt x="8463102" y="0"/>
                </a:lnTo>
                <a:lnTo>
                  <a:pt x="8463102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270" r="0" b="-132528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60721" y="1500523"/>
            <a:ext cx="13719627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Public/Private Partnership: Salem Housing Authority and Beacon Communities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55691" y="1043323"/>
            <a:ext cx="5976618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LEEFORT TERRACE - SALEM, MA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9057" y="367048"/>
            <a:ext cx="1277488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Resident Relocation</a:t>
            </a:r>
            <a:r>
              <a:rPr lang="en-US" sz="30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30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What Does it Mean for Your Redevelopment Projects?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70721"/>
            <a:ext cx="4796748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FACTS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24 UNITS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Almost all units are restricted to households earning 50% AMI or below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16982" y="6970721"/>
            <a:ext cx="5159460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REGULATION REQUIREMENTS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92629" y="6970721"/>
            <a:ext cx="4102742" cy="247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Based MRVP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Low-Income Tax Credits and Historic Tax Credits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 u="none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Home Investment Partnerships Program (HOME) 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 u="none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Local MA funding sources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of a building  Description automatically generated"/>
          <p:cNvSpPr/>
          <p:nvPr/>
        </p:nvSpPr>
        <p:spPr>
          <a:xfrm flipH="false" flipV="false" rot="0">
            <a:off x="14596711" y="8540358"/>
            <a:ext cx="3691289" cy="2072403"/>
          </a:xfrm>
          <a:custGeom>
            <a:avLst/>
            <a:gdLst/>
            <a:ahLst/>
            <a:cxnLst/>
            <a:rect r="r" b="b" t="t" l="l"/>
            <a:pathLst>
              <a:path h="2072403" w="3691289">
                <a:moveTo>
                  <a:pt x="0" y="0"/>
                </a:moveTo>
                <a:lnTo>
                  <a:pt x="3691289" y="0"/>
                </a:lnTo>
                <a:lnTo>
                  <a:pt x="3691289" y="2072403"/>
                </a:lnTo>
                <a:lnTo>
                  <a:pt x="0" y="207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6160" t="0" r="-202062" b="-265768"/>
            </a:stretch>
          </a:blipFill>
        </p:spPr>
      </p:sp>
      <p:sp>
        <p:nvSpPr>
          <p:cNvPr name="Freeform 3" id="3" descr="A logo of a building  Description automatically generated"/>
          <p:cNvSpPr/>
          <p:nvPr/>
        </p:nvSpPr>
        <p:spPr>
          <a:xfrm flipH="false" flipV="false" rot="0">
            <a:off x="0" y="9265444"/>
            <a:ext cx="6523473" cy="1242612"/>
          </a:xfrm>
          <a:custGeom>
            <a:avLst/>
            <a:gdLst/>
            <a:ahLst/>
            <a:cxnLst/>
            <a:rect r="r" b="b" t="t" l="l"/>
            <a:pathLst>
              <a:path h="1242612" w="6523473">
                <a:moveTo>
                  <a:pt x="0" y="0"/>
                </a:moveTo>
                <a:lnTo>
                  <a:pt x="6523473" y="0"/>
                </a:lnTo>
                <a:lnTo>
                  <a:pt x="6523473" y="1242612"/>
                </a:lnTo>
                <a:lnTo>
                  <a:pt x="0" y="124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91" t="-44337" r="0" b="-3835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60284" y="2157748"/>
            <a:ext cx="8406201" cy="4731099"/>
          </a:xfrm>
          <a:custGeom>
            <a:avLst/>
            <a:gdLst/>
            <a:ahLst/>
            <a:cxnLst/>
            <a:rect r="r" b="b" t="t" l="l"/>
            <a:pathLst>
              <a:path h="4731099" w="8406201">
                <a:moveTo>
                  <a:pt x="0" y="0"/>
                </a:moveTo>
                <a:lnTo>
                  <a:pt x="8406201" y="0"/>
                </a:lnTo>
                <a:lnTo>
                  <a:pt x="8406201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" t="0" r="-133" b="-8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3402" y="2157748"/>
            <a:ext cx="8406201" cy="4731099"/>
          </a:xfrm>
          <a:custGeom>
            <a:avLst/>
            <a:gdLst/>
            <a:ahLst/>
            <a:cxnLst/>
            <a:rect r="r" b="b" t="t" l="l"/>
            <a:pathLst>
              <a:path h="4731099" w="8406201">
                <a:moveTo>
                  <a:pt x="0" y="0"/>
                </a:moveTo>
                <a:lnTo>
                  <a:pt x="8406201" y="0"/>
                </a:lnTo>
                <a:lnTo>
                  <a:pt x="8406201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" t="0" r="-88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55691" y="1043323"/>
            <a:ext cx="5976618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LEEFORT TERRACE - SALEM, MA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60721" y="1500523"/>
            <a:ext cx="13719627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Public/Private Partnership: Salem Housing Authority and Beacon Communities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9057" y="367048"/>
            <a:ext cx="1277488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Resident Relocation</a:t>
            </a:r>
            <a:r>
              <a:rPr lang="en-US" sz="30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30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What Does it Mean for Your Redevelopment Projects?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70721"/>
            <a:ext cx="4796748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FACTS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24 UNITS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Almost all units are restricted to households earning 50% AMI or below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16982" y="6970721"/>
            <a:ext cx="5159460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REGULATION REQUIREMENTS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92629" y="6970721"/>
            <a:ext cx="4102742" cy="247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Based MRVP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Low-Income Tax Credits and Historic Tax Credits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 u="none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Home Investment Partnerships Program (HOME) 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 u="none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Local MA funding sources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of a building  Description automatically generated"/>
          <p:cNvSpPr/>
          <p:nvPr/>
        </p:nvSpPr>
        <p:spPr>
          <a:xfrm flipH="false" flipV="false" rot="0">
            <a:off x="14596711" y="8540358"/>
            <a:ext cx="3691289" cy="2072403"/>
          </a:xfrm>
          <a:custGeom>
            <a:avLst/>
            <a:gdLst/>
            <a:ahLst/>
            <a:cxnLst/>
            <a:rect r="r" b="b" t="t" l="l"/>
            <a:pathLst>
              <a:path h="2072403" w="3691289">
                <a:moveTo>
                  <a:pt x="0" y="0"/>
                </a:moveTo>
                <a:lnTo>
                  <a:pt x="3691289" y="0"/>
                </a:lnTo>
                <a:lnTo>
                  <a:pt x="3691289" y="2072403"/>
                </a:lnTo>
                <a:lnTo>
                  <a:pt x="0" y="207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6160" t="0" r="-202062" b="-265768"/>
            </a:stretch>
          </a:blipFill>
        </p:spPr>
      </p:sp>
      <p:sp>
        <p:nvSpPr>
          <p:cNvPr name="Freeform 3" id="3" descr="A logo of a building  Description automatically generated"/>
          <p:cNvSpPr/>
          <p:nvPr/>
        </p:nvSpPr>
        <p:spPr>
          <a:xfrm flipH="false" flipV="false" rot="0">
            <a:off x="0" y="9265444"/>
            <a:ext cx="6523473" cy="1242612"/>
          </a:xfrm>
          <a:custGeom>
            <a:avLst/>
            <a:gdLst/>
            <a:ahLst/>
            <a:cxnLst/>
            <a:rect r="r" b="b" t="t" l="l"/>
            <a:pathLst>
              <a:path h="1242612" w="6523473">
                <a:moveTo>
                  <a:pt x="0" y="0"/>
                </a:moveTo>
                <a:lnTo>
                  <a:pt x="6523473" y="0"/>
                </a:lnTo>
                <a:lnTo>
                  <a:pt x="6523473" y="1242612"/>
                </a:lnTo>
                <a:lnTo>
                  <a:pt x="0" y="124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91" t="-44337" r="0" b="-3835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60284" y="2157748"/>
            <a:ext cx="8398659" cy="4731099"/>
          </a:xfrm>
          <a:custGeom>
            <a:avLst/>
            <a:gdLst/>
            <a:ahLst/>
            <a:cxnLst/>
            <a:rect r="r" b="b" t="t" l="l"/>
            <a:pathLst>
              <a:path h="4731099" w="8398659">
                <a:moveTo>
                  <a:pt x="0" y="0"/>
                </a:moveTo>
                <a:lnTo>
                  <a:pt x="8398659" y="0"/>
                </a:lnTo>
                <a:lnTo>
                  <a:pt x="8398659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845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6529" y="2157748"/>
            <a:ext cx="8413074" cy="4731099"/>
          </a:xfrm>
          <a:custGeom>
            <a:avLst/>
            <a:gdLst/>
            <a:ahLst/>
            <a:cxnLst/>
            <a:rect r="r" b="b" t="t" l="l"/>
            <a:pathLst>
              <a:path h="4731099" w="8413074">
                <a:moveTo>
                  <a:pt x="0" y="0"/>
                </a:moveTo>
                <a:lnTo>
                  <a:pt x="8413074" y="0"/>
                </a:lnTo>
                <a:lnTo>
                  <a:pt x="8413074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8011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57105" y="1043323"/>
            <a:ext cx="9973789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FULTON ELLIOTT-CHELSEA HOUSES - MANHATTAN, NY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9057" y="367048"/>
            <a:ext cx="1277488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Resident Relocation</a:t>
            </a:r>
            <a:r>
              <a:rPr lang="en-US" sz="30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30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What Does it Mean for Your Redevelopment Projects?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9057" y="1519573"/>
            <a:ext cx="17229887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Public/Private Partnership: New York City Housing Authority and Essence Development and Related Companies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70721"/>
            <a:ext cx="4796748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FACTS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2,056 UNITS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onstruction- expected complete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16982" y="6970721"/>
            <a:ext cx="5159460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REGULATION REQUIREMENTS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RAD/Section 18 blend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 u="none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PACT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92629" y="6970721"/>
            <a:ext cx="4102742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PACT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Low-Income Tax Credits (LIHTC)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of a building  Description automatically generated"/>
          <p:cNvSpPr/>
          <p:nvPr/>
        </p:nvSpPr>
        <p:spPr>
          <a:xfrm flipH="false" flipV="false" rot="0">
            <a:off x="14596711" y="8540358"/>
            <a:ext cx="3691289" cy="2072403"/>
          </a:xfrm>
          <a:custGeom>
            <a:avLst/>
            <a:gdLst/>
            <a:ahLst/>
            <a:cxnLst/>
            <a:rect r="r" b="b" t="t" l="l"/>
            <a:pathLst>
              <a:path h="2072403" w="3691289">
                <a:moveTo>
                  <a:pt x="0" y="0"/>
                </a:moveTo>
                <a:lnTo>
                  <a:pt x="3691289" y="0"/>
                </a:lnTo>
                <a:lnTo>
                  <a:pt x="3691289" y="2072403"/>
                </a:lnTo>
                <a:lnTo>
                  <a:pt x="0" y="2072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6160" t="0" r="-202062" b="-265768"/>
            </a:stretch>
          </a:blipFill>
        </p:spPr>
      </p:sp>
      <p:sp>
        <p:nvSpPr>
          <p:cNvPr name="Freeform 3" id="3" descr="A logo of a building  Description automatically generated"/>
          <p:cNvSpPr/>
          <p:nvPr/>
        </p:nvSpPr>
        <p:spPr>
          <a:xfrm flipH="false" flipV="false" rot="0">
            <a:off x="0" y="9265444"/>
            <a:ext cx="6523473" cy="1242612"/>
          </a:xfrm>
          <a:custGeom>
            <a:avLst/>
            <a:gdLst/>
            <a:ahLst/>
            <a:cxnLst/>
            <a:rect r="r" b="b" t="t" l="l"/>
            <a:pathLst>
              <a:path h="1242612" w="6523473">
                <a:moveTo>
                  <a:pt x="0" y="0"/>
                </a:moveTo>
                <a:lnTo>
                  <a:pt x="6523473" y="0"/>
                </a:lnTo>
                <a:lnTo>
                  <a:pt x="6523473" y="1242612"/>
                </a:lnTo>
                <a:lnTo>
                  <a:pt x="0" y="124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91" t="-44337" r="0" b="-3835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60284" y="2157748"/>
            <a:ext cx="8398659" cy="4731099"/>
          </a:xfrm>
          <a:custGeom>
            <a:avLst/>
            <a:gdLst/>
            <a:ahLst/>
            <a:cxnLst/>
            <a:rect r="r" b="b" t="t" l="l"/>
            <a:pathLst>
              <a:path h="4731099" w="8398659">
                <a:moveTo>
                  <a:pt x="0" y="0"/>
                </a:moveTo>
                <a:lnTo>
                  <a:pt x="8398659" y="0"/>
                </a:lnTo>
                <a:lnTo>
                  <a:pt x="8398659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909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6529" y="2157748"/>
            <a:ext cx="8413074" cy="4731099"/>
          </a:xfrm>
          <a:custGeom>
            <a:avLst/>
            <a:gdLst/>
            <a:ahLst/>
            <a:cxnLst/>
            <a:rect r="r" b="b" t="t" l="l"/>
            <a:pathLst>
              <a:path h="4731099" w="8413074">
                <a:moveTo>
                  <a:pt x="0" y="0"/>
                </a:moveTo>
                <a:lnTo>
                  <a:pt x="8413074" y="0"/>
                </a:lnTo>
                <a:lnTo>
                  <a:pt x="8413074" y="4731099"/>
                </a:lnTo>
                <a:lnTo>
                  <a:pt x="0" y="4731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8657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57105" y="1043323"/>
            <a:ext cx="9973789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FULTON ELLIOTT-CHELSEA HOUSES - MANHATTAN, NY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9057" y="367048"/>
            <a:ext cx="1277488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202020"/>
                </a:solidFill>
                <a:latin typeface="Roboto Bold"/>
                <a:ea typeface="Roboto Bold"/>
                <a:cs typeface="Roboto Bold"/>
                <a:sym typeface="Roboto Bold"/>
              </a:rPr>
              <a:t>Resident Relocation</a:t>
            </a:r>
            <a:r>
              <a:rPr lang="en-US" sz="30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3000" i="true">
                <a:solidFill>
                  <a:srgbClr val="2020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What Does it Mean for Your Redevelopment Projects?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9057" y="1519573"/>
            <a:ext cx="17229887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1D1D1F"/>
                </a:solidFill>
                <a:latin typeface="Roboto Bold"/>
                <a:ea typeface="Roboto Bold"/>
                <a:cs typeface="Roboto Bold"/>
                <a:sym typeface="Roboto Bold"/>
              </a:rPr>
              <a:t>Public/Private Partnership: New York City Housing Authority and Essence Development and Related Companies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70721"/>
            <a:ext cx="4796748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PROJECT FACTS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2,056 UNITS</a:t>
            </a: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onstruction- expected complete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16982" y="6970721"/>
            <a:ext cx="5159460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RELOCATION REGULATION REQUIREMENTS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RAD/Section 18 blend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URA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 u="none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PACT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92629" y="6970721"/>
            <a:ext cx="4102742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FUNDING SOURCES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PACT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233D"/>
                </a:solidFill>
                <a:latin typeface="Roboto"/>
                <a:ea typeface="Roboto"/>
                <a:cs typeface="Roboto"/>
                <a:sym typeface="Roboto"/>
              </a:rPr>
              <a:t>Federal Low-Income Tax Credits (LIHTC)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B817F463482C41AE1588E035959C5C" ma:contentTypeVersion="18" ma:contentTypeDescription="Create a new document." ma:contentTypeScope="" ma:versionID="c12a77cffccf1d4c88a71e000c000586">
  <xsd:schema xmlns:xsd="http://www.w3.org/2001/XMLSchema" xmlns:xs="http://www.w3.org/2001/XMLSchema" xmlns:p="http://schemas.microsoft.com/office/2006/metadata/properties" xmlns:ns2="734dbd36-b40f-445c-ae67-afbdffbaee07" xmlns:ns3="5ae91bfa-c220-451e-9024-3fd875938cfc" targetNamespace="http://schemas.microsoft.com/office/2006/metadata/properties" ma:root="true" ma:fieldsID="56d4611127ff9fb0cf6a37382177d8c7" ns2:_="" ns3:_="">
    <xsd:import namespace="734dbd36-b40f-445c-ae67-afbdffbaee07"/>
    <xsd:import namespace="5ae91bfa-c220-451e-9024-3fd875938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4dbd36-b40f-445c-ae67-afbdffbaee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9761b34-095d-4377-914c-4ecc4deec5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91bfa-c220-451e-9024-3fd875938cf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b2b0da5-c3dd-44c1-ade0-47fea4f7d793}" ma:internalName="TaxCatchAll" ma:showField="CatchAllData" ma:web="5ae91bfa-c220-451e-9024-3fd875938c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e91bfa-c220-451e-9024-3fd875938cfc" xsi:nil="true"/>
    <lcf76f155ced4ddcb4097134ff3c332f xmlns="734dbd36-b40f-445c-ae67-afbdffbaee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4AC3665-C6F5-41CC-8E5E-D16AA7977963}"/>
</file>

<file path=customXml/itemProps2.xml><?xml version="1.0" encoding="utf-8"?>
<ds:datastoreItem xmlns:ds="http://schemas.openxmlformats.org/officeDocument/2006/customXml" ds:itemID="{9D968DB6-EFD4-4D8F-8F19-5C61AB909C22}"/>
</file>

<file path=customXml/itemProps3.xml><?xml version="1.0" encoding="utf-8"?>
<ds:datastoreItem xmlns:ds="http://schemas.openxmlformats.org/officeDocument/2006/customXml" ds:itemID="{71769DC6-E6D0-4AB1-9D89-C8C2F236FA4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 Panel at 2024 NH&amp;RA Fall Forum (Presentation)</dc:title>
  <cp:revision>1</cp:revision>
  <dcterms:created xsi:type="dcterms:W3CDTF">2006-08-16T00:00:00Z</dcterms:created>
  <dcterms:modified xsi:type="dcterms:W3CDTF">2011-08-01T06:04:30Z</dcterms:modified>
  <dc:identifier>DAGV6QURufY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0x0101007AB817F463482C41AE1588E035959C5C</vt:lpwstr>
  </property>
</Properties>
</file>